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26"/>
  </p:notesMasterIdLst>
  <p:handoutMasterIdLst>
    <p:handoutMasterId r:id="rId27"/>
  </p:handoutMasterIdLst>
  <p:sldIdLst>
    <p:sldId id="259" r:id="rId2"/>
    <p:sldId id="265" r:id="rId3"/>
    <p:sldId id="269"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70" r:id="rId24"/>
    <p:sldId id="26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3B6"/>
    <a:srgbClr val="C2B9A7"/>
    <a:srgbClr val="D8661F"/>
    <a:srgbClr val="003262"/>
    <a:srgbClr val="D84900"/>
    <a:srgbClr val="D86600"/>
    <a:srgbClr val="D5893E"/>
    <a:srgbClr val="2D637F"/>
    <a:srgbClr val="53626F"/>
    <a:srgbClr val="FDB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6" autoAdjust="0"/>
    <p:restoredTop sz="94474" autoAdjust="0"/>
  </p:normalViewPr>
  <p:slideViewPr>
    <p:cSldViewPr snapToGrid="0">
      <p:cViewPr varScale="1">
        <p:scale>
          <a:sx n="86" d="100"/>
          <a:sy n="86" d="100"/>
        </p:scale>
        <p:origin x="152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0B0447-16F7-234F-A67A-00B099208B6B}" type="datetimeFigureOut">
              <a:rPr lang="en-US" smtClean="0"/>
              <a:t>8/27/2020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1F4B62-C2D6-B643-ABA2-C64FF8808704}" type="slidenum">
              <a:rPr lang="en-US" smtClean="0"/>
              <a:t>‹#›</a:t>
            </a:fld>
            <a:endParaRPr lang="en-US"/>
          </a:p>
        </p:txBody>
      </p:sp>
    </p:spTree>
    <p:extLst>
      <p:ext uri="{BB962C8B-B14F-4D97-AF65-F5344CB8AC3E}">
        <p14:creationId xmlns:p14="http://schemas.microsoft.com/office/powerpoint/2010/main" val="42426708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BC1458-292F-3847-8603-B82856C6141D}" type="datetimeFigureOut">
              <a:rPr lang="en-US" smtClean="0"/>
              <a:t>8/27/2020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3E644B-9D12-D440-B002-B1721AD7B1C7}" type="slidenum">
              <a:rPr lang="en-US" smtClean="0"/>
              <a:t>‹#›</a:t>
            </a:fld>
            <a:endParaRPr lang="en-US"/>
          </a:p>
        </p:txBody>
      </p:sp>
    </p:spTree>
    <p:extLst>
      <p:ext uri="{BB962C8B-B14F-4D97-AF65-F5344CB8AC3E}">
        <p14:creationId xmlns:p14="http://schemas.microsoft.com/office/powerpoint/2010/main" val="7686774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438980"/>
            <a:ext cx="7399867" cy="1470025"/>
          </a:xfrm>
        </p:spPr>
        <p:txBody>
          <a:bodyPr/>
          <a:lstStyle>
            <a:lvl1pPr>
              <a:defRPr baseline="0"/>
            </a:lvl1pPr>
          </a:lstStyle>
          <a:p>
            <a:r>
              <a:rPr lang="en-US" dirty="0" err="1"/>
              <a:t>Lorem</a:t>
            </a:r>
            <a:r>
              <a:rPr lang="en-US" dirty="0"/>
              <a:t> </a:t>
            </a:r>
            <a:r>
              <a:rPr lang="en-US" dirty="0" err="1"/>
              <a:t>Ipsum</a:t>
            </a:r>
            <a:r>
              <a:rPr lang="en-US" dirty="0"/>
              <a:t> Dolor</a:t>
            </a:r>
          </a:p>
        </p:txBody>
      </p:sp>
      <p:sp>
        <p:nvSpPr>
          <p:cNvPr id="3" name="Subtitle 2"/>
          <p:cNvSpPr>
            <a:spLocks noGrp="1"/>
          </p:cNvSpPr>
          <p:nvPr>
            <p:ph type="subTitle" idx="1" hasCustomPrompt="1"/>
          </p:nvPr>
        </p:nvSpPr>
        <p:spPr>
          <a:xfrm>
            <a:off x="680155" y="2983087"/>
            <a:ext cx="7433733" cy="968023"/>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Sed</a:t>
            </a:r>
            <a:r>
              <a:rPr lang="en-US" dirty="0"/>
              <a:t> un </a:t>
            </a:r>
            <a:r>
              <a:rPr lang="en-US" dirty="0" err="1"/>
              <a:t>molestias</a:t>
            </a:r>
            <a:r>
              <a:rPr lang="en-US" dirty="0"/>
              <a:t> </a:t>
            </a:r>
            <a:r>
              <a:rPr lang="en-US" dirty="0" err="1"/>
              <a:t>excepture</a:t>
            </a:r>
            <a:r>
              <a:rPr lang="en-US" dirty="0"/>
              <a:t> </a:t>
            </a:r>
            <a:r>
              <a:rPr lang="en-US" dirty="0" err="1"/>
              <a:t>sint</a:t>
            </a:r>
            <a:endParaRPr lang="en-US" dirty="0"/>
          </a:p>
        </p:txBody>
      </p:sp>
    </p:spTree>
    <p:extLst>
      <p:ext uri="{BB962C8B-B14F-4D97-AF65-F5344CB8AC3E}">
        <p14:creationId xmlns:p14="http://schemas.microsoft.com/office/powerpoint/2010/main" val="240901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77408"/>
            <a:ext cx="8229600" cy="1143000"/>
          </a:xfrm>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4200"/>
            </a:lvl1pPr>
          </a:lstStyle>
          <a:p>
            <a:r>
              <a:rPr lang="en-US" dirty="0" err="1"/>
              <a:t>Lorem</a:t>
            </a:r>
            <a:r>
              <a:rPr lang="en-US" dirty="0"/>
              <a:t> </a:t>
            </a:r>
            <a:r>
              <a:rPr lang="en-US" dirty="0" err="1"/>
              <a:t>ipsum</a:t>
            </a:r>
            <a:r>
              <a:rPr lang="en-US" dirty="0"/>
              <a:t> dolor</a:t>
            </a:r>
          </a:p>
        </p:txBody>
      </p:sp>
      <p:sp>
        <p:nvSpPr>
          <p:cNvPr id="3" name="Content Placeholder 2"/>
          <p:cNvSpPr>
            <a:spLocks noGrp="1"/>
          </p:cNvSpPr>
          <p:nvPr>
            <p:ph idx="1"/>
          </p:nvPr>
        </p:nvSpPr>
        <p:spPr>
          <a:xfrm>
            <a:off x="457200" y="2454805"/>
            <a:ext cx="8229600" cy="2526418"/>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3" hasCustomPrompt="1"/>
          </p:nvPr>
        </p:nvSpPr>
        <p:spPr>
          <a:xfrm>
            <a:off x="457200" y="316782"/>
            <a:ext cx="3451578" cy="488017"/>
          </a:xfrm>
          <a:prstGeom prst="rect">
            <a:avLst/>
          </a:prstGeom>
        </p:spPr>
        <p:txBody>
          <a:bodyPr>
            <a:normAutofit/>
          </a:bodyPr>
          <a:lstStyle>
            <a:lvl1pPr marL="0" indent="0">
              <a:buNone/>
              <a:defRPr sz="1800" b="1">
                <a:solidFill>
                  <a:srgbClr val="FDB515"/>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chemeClr val="bg1"/>
                </a:solidFill>
                <a:latin typeface="Georgia"/>
                <a:cs typeface="Georgia"/>
              </a:defRPr>
            </a:lvl1pPr>
          </a:lstStyle>
          <a:p>
            <a:pPr lvl="0"/>
            <a:r>
              <a:rPr lang="en-US" dirty="0"/>
              <a:t>CLICK TO EDIT</a:t>
            </a:r>
          </a:p>
        </p:txBody>
      </p:sp>
      <p:sp>
        <p:nvSpPr>
          <p:cNvPr id="14" name="TextBox 13"/>
          <p:cNvSpPr txBox="1"/>
          <p:nvPr userDrawn="1"/>
        </p:nvSpPr>
        <p:spPr>
          <a:xfrm>
            <a:off x="8113889" y="6406444"/>
            <a:ext cx="1030111"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t>‹#›</a:t>
            </a:fld>
            <a:endParaRPr lang="en-US" sz="1200" dirty="0">
              <a:solidFill>
                <a:srgbClr val="FFFFFF"/>
              </a:solidFill>
              <a:latin typeface="Lucida Grande"/>
              <a:cs typeface="Lucida Grande"/>
            </a:endParaRPr>
          </a:p>
        </p:txBody>
      </p:sp>
      <p:sp>
        <p:nvSpPr>
          <p:cNvPr id="15" name="Footer Placeholder 4"/>
          <p:cNvSpPr>
            <a:spLocks noGrp="1"/>
          </p:cNvSpPr>
          <p:nvPr>
            <p:ph type="ftr" sz="quarter" idx="3"/>
          </p:nvPr>
        </p:nvSpPr>
        <p:spPr>
          <a:xfrm>
            <a:off x="5553288" y="6340824"/>
            <a:ext cx="2348159" cy="376063"/>
          </a:xfrm>
          <a:prstGeom prst="rect">
            <a:avLst/>
          </a:prstGeom>
        </p:spPr>
        <p:txBody>
          <a:bodyPr vert="horz" lIns="91440" tIns="45720" rIns="91440" bIns="45720" rtlCol="0" anchor="ctr"/>
          <a:lstStyle>
            <a:lvl1pPr algn="ctr">
              <a:defRPr sz="1000">
                <a:solidFill>
                  <a:schemeClr val="bg1"/>
                </a:solidFill>
              </a:defRPr>
            </a:lvl1pPr>
          </a:lstStyle>
          <a:p>
            <a:r>
              <a:rPr lang="cs-CZ"/>
              <a:t>11/15/13 | Lorem Ipsum</a:t>
            </a:r>
            <a:endParaRPr lang="en-US" dirty="0"/>
          </a:p>
        </p:txBody>
      </p:sp>
    </p:spTree>
    <p:extLst>
      <p:ext uri="{BB962C8B-B14F-4D97-AF65-F5344CB8AC3E}">
        <p14:creationId xmlns:p14="http://schemas.microsoft.com/office/powerpoint/2010/main" val="1975654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58327"/>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0" y="1091489"/>
            <a:ext cx="4877506" cy="4256622"/>
          </a:xfrm>
        </p:spPr>
        <p:txBody>
          <a:bodyP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0" y="1547983"/>
            <a:ext cx="3008313" cy="3786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
        <p:nvSpPr>
          <p:cNvPr id="6" name="Content Placeholder 2"/>
          <p:cNvSpPr>
            <a:spLocks noGrp="1"/>
          </p:cNvSpPr>
          <p:nvPr>
            <p:ph idx="13" hasCustomPrompt="1"/>
          </p:nvPr>
        </p:nvSpPr>
        <p:spPr>
          <a:xfrm>
            <a:off x="457200" y="316782"/>
            <a:ext cx="3451578" cy="488017"/>
          </a:xfrm>
          <a:prstGeom prst="rect">
            <a:avLst/>
          </a:prstGeom>
        </p:spPr>
        <p:txBody>
          <a:bodyPr>
            <a:normAutofit/>
          </a:bodyPr>
          <a:lstStyle>
            <a:lvl1pPr marL="0" indent="0">
              <a:buNone/>
              <a:defRPr sz="1800" b="1">
                <a:solidFill>
                  <a:srgbClr val="FDB515"/>
                </a:solidFill>
                <a:latin typeface="Georgia"/>
                <a:cs typeface="Georgia"/>
              </a:defRPr>
            </a:lvl1pPr>
          </a:lstStyle>
          <a:p>
            <a:pPr lvl="0"/>
            <a:r>
              <a:rPr lang="en-US" dirty="0"/>
              <a:t>CLICK TO EDIT MASTER  |</a:t>
            </a:r>
          </a:p>
        </p:txBody>
      </p:sp>
      <p:sp>
        <p:nvSpPr>
          <p:cNvPr id="11"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chemeClr val="bg1"/>
                </a:solidFill>
                <a:latin typeface="Georgia"/>
                <a:cs typeface="Georgia"/>
              </a:defRPr>
            </a:lvl1pPr>
          </a:lstStyle>
          <a:p>
            <a:pPr lvl="0"/>
            <a:r>
              <a:rPr lang="en-US" dirty="0"/>
              <a:t>CLICK TO EDIT</a:t>
            </a:r>
          </a:p>
        </p:txBody>
      </p:sp>
      <p:sp>
        <p:nvSpPr>
          <p:cNvPr id="17" name="TextBox 16"/>
          <p:cNvSpPr txBox="1"/>
          <p:nvPr userDrawn="1"/>
        </p:nvSpPr>
        <p:spPr>
          <a:xfrm>
            <a:off x="8113889" y="6406444"/>
            <a:ext cx="1030111"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t>‹#›</a:t>
            </a:fld>
            <a:endParaRPr lang="en-US" sz="1200" dirty="0">
              <a:solidFill>
                <a:srgbClr val="FFFFFF"/>
              </a:solidFill>
              <a:latin typeface="Lucida Grande"/>
              <a:cs typeface="Lucida Grande"/>
            </a:endParaRPr>
          </a:p>
        </p:txBody>
      </p:sp>
      <p:sp>
        <p:nvSpPr>
          <p:cNvPr id="18" name="Footer Placeholder 4"/>
          <p:cNvSpPr>
            <a:spLocks noGrp="1"/>
          </p:cNvSpPr>
          <p:nvPr>
            <p:ph type="ftr" sz="quarter" idx="3"/>
          </p:nvPr>
        </p:nvSpPr>
        <p:spPr>
          <a:xfrm>
            <a:off x="5553288" y="6340824"/>
            <a:ext cx="2348159" cy="376063"/>
          </a:xfrm>
          <a:prstGeom prst="rect">
            <a:avLst/>
          </a:prstGeom>
        </p:spPr>
        <p:txBody>
          <a:bodyPr vert="horz" lIns="91440" tIns="45720" rIns="91440" bIns="45720" rtlCol="0" anchor="ctr"/>
          <a:lstStyle>
            <a:lvl1pPr algn="ctr">
              <a:defRPr sz="1000">
                <a:solidFill>
                  <a:schemeClr val="bg1"/>
                </a:solidFill>
              </a:defRPr>
            </a:lvl1pPr>
          </a:lstStyle>
          <a:p>
            <a:r>
              <a:rPr lang="cs-CZ"/>
              <a:t>11/15/13 | Lorem 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288" y="377049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68288" y="330552"/>
            <a:ext cx="6462712" cy="33947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68286" y="4351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Box 10"/>
          <p:cNvSpPr txBox="1"/>
          <p:nvPr userDrawn="1"/>
        </p:nvSpPr>
        <p:spPr>
          <a:xfrm>
            <a:off x="8113889" y="6406444"/>
            <a:ext cx="1030111"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t>‹#›</a:t>
            </a:fld>
            <a:endParaRPr lang="en-US" sz="1200" dirty="0">
              <a:solidFill>
                <a:srgbClr val="FFFFFF"/>
              </a:solidFill>
              <a:latin typeface="Lucida Grande"/>
              <a:cs typeface="Lucida Grande"/>
            </a:endParaRPr>
          </a:p>
        </p:txBody>
      </p:sp>
      <p:sp>
        <p:nvSpPr>
          <p:cNvPr id="12" name="Footer Placeholder 4"/>
          <p:cNvSpPr>
            <a:spLocks noGrp="1"/>
          </p:cNvSpPr>
          <p:nvPr>
            <p:ph type="ftr" sz="quarter" idx="3"/>
          </p:nvPr>
        </p:nvSpPr>
        <p:spPr>
          <a:xfrm>
            <a:off x="5553288" y="6340824"/>
            <a:ext cx="2348159" cy="376063"/>
          </a:xfrm>
          <a:prstGeom prst="rect">
            <a:avLst/>
          </a:prstGeom>
        </p:spPr>
        <p:txBody>
          <a:bodyPr vert="horz" lIns="91440" tIns="45720" rIns="91440" bIns="45720" rtlCol="0" anchor="ctr"/>
          <a:lstStyle>
            <a:lvl1pPr algn="ctr">
              <a:defRPr sz="1000">
                <a:solidFill>
                  <a:schemeClr val="bg1"/>
                </a:solidFill>
              </a:defRPr>
            </a:lvl1pPr>
          </a:lstStyle>
          <a:p>
            <a:r>
              <a:rPr lang="cs-CZ"/>
              <a:t>11/15/13 | Lorem Ipsum</a:t>
            </a:r>
            <a:endParaRPr lang="en-US" dirty="0"/>
          </a:p>
        </p:txBody>
      </p:sp>
    </p:spTree>
    <p:extLst>
      <p:ext uri="{BB962C8B-B14F-4D97-AF65-F5344CB8AC3E}">
        <p14:creationId xmlns:p14="http://schemas.microsoft.com/office/powerpoint/2010/main" val="2233416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254977" y="1015999"/>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456494" y="1020939"/>
            <a:ext cx="4623506" cy="4059060"/>
          </a:xfrm>
        </p:spPr>
        <p:txBody>
          <a:bodyPr/>
          <a:lstStyle>
            <a:lvl1pPr>
              <a:defRPr sz="20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5254977" y="1533878"/>
            <a:ext cx="3008313" cy="35743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
        <p:nvSpPr>
          <p:cNvPr id="6" name="Content Placeholder 2"/>
          <p:cNvSpPr>
            <a:spLocks noGrp="1"/>
          </p:cNvSpPr>
          <p:nvPr>
            <p:ph idx="13" hasCustomPrompt="1"/>
          </p:nvPr>
        </p:nvSpPr>
        <p:spPr>
          <a:xfrm>
            <a:off x="457200" y="316782"/>
            <a:ext cx="3451578" cy="488017"/>
          </a:xfrm>
          <a:prstGeom prst="rect">
            <a:avLst/>
          </a:prstGeom>
        </p:spPr>
        <p:txBody>
          <a:bodyPr>
            <a:normAutofit/>
          </a:bodyPr>
          <a:lstStyle>
            <a:lvl1pPr marL="0" indent="0">
              <a:buNone/>
              <a:defRPr sz="1800" b="1">
                <a:solidFill>
                  <a:srgbClr val="FDB515"/>
                </a:solidFill>
                <a:latin typeface="Georgia"/>
                <a:cs typeface="Georgia"/>
              </a:defRPr>
            </a:lvl1pPr>
          </a:lstStyle>
          <a:p>
            <a:pPr lvl="0"/>
            <a:r>
              <a:rPr lang="en-US" dirty="0"/>
              <a:t>CLICK TO EDIT MASTER  |</a:t>
            </a:r>
          </a:p>
        </p:txBody>
      </p:sp>
      <p:sp>
        <p:nvSpPr>
          <p:cNvPr id="11"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chemeClr val="bg1"/>
                </a:solidFill>
                <a:latin typeface="Georgia"/>
                <a:cs typeface="Georgia"/>
              </a:defRPr>
            </a:lvl1pPr>
          </a:lstStyle>
          <a:p>
            <a:pPr lvl="0"/>
            <a:r>
              <a:rPr lang="en-US" dirty="0"/>
              <a:t>CLICK TO EDIT</a:t>
            </a:r>
          </a:p>
        </p:txBody>
      </p:sp>
      <p:sp>
        <p:nvSpPr>
          <p:cNvPr id="17" name="TextBox 16"/>
          <p:cNvSpPr txBox="1"/>
          <p:nvPr userDrawn="1"/>
        </p:nvSpPr>
        <p:spPr>
          <a:xfrm>
            <a:off x="8113889" y="6406444"/>
            <a:ext cx="1030111"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t>‹#›</a:t>
            </a:fld>
            <a:endParaRPr lang="en-US" sz="1200" dirty="0">
              <a:solidFill>
                <a:srgbClr val="FFFFFF"/>
              </a:solidFill>
              <a:latin typeface="Lucida Grande"/>
              <a:cs typeface="Lucida Grande"/>
            </a:endParaRPr>
          </a:p>
        </p:txBody>
      </p:sp>
      <p:sp>
        <p:nvSpPr>
          <p:cNvPr id="18" name="Footer Placeholder 4"/>
          <p:cNvSpPr>
            <a:spLocks noGrp="1"/>
          </p:cNvSpPr>
          <p:nvPr>
            <p:ph type="ftr" sz="quarter" idx="3"/>
          </p:nvPr>
        </p:nvSpPr>
        <p:spPr>
          <a:xfrm>
            <a:off x="5553288" y="6340824"/>
            <a:ext cx="2348159" cy="376063"/>
          </a:xfrm>
          <a:prstGeom prst="rect">
            <a:avLst/>
          </a:prstGeom>
        </p:spPr>
        <p:txBody>
          <a:bodyPr vert="horz" lIns="91440" tIns="45720" rIns="91440" bIns="45720" rtlCol="0" anchor="ctr"/>
          <a:lstStyle>
            <a:lvl1pPr algn="ctr">
              <a:defRPr sz="1000">
                <a:solidFill>
                  <a:schemeClr val="bg1"/>
                </a:solidFill>
              </a:defRPr>
            </a:lvl1pPr>
          </a:lstStyle>
          <a:p>
            <a:r>
              <a:rPr lang="cs-CZ"/>
              <a:t>11/15/13 | Lorem 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26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70630"/>
            <a:ext cx="8229600" cy="1143000"/>
          </a:xfrm>
          <a:prstGeom prst="rect">
            <a:avLst/>
          </a:prstGeom>
        </p:spPr>
        <p:txBody>
          <a:bodyPr vert="horz" lIns="91440" tIns="45720" rIns="91440" bIns="45720" rtlCol="0" anchor="ctr">
            <a:normAutofit/>
          </a:bodyPr>
          <a:lstStyle/>
          <a:p>
            <a:r>
              <a:rPr lang="en-US" dirty="0"/>
              <a:t>Project Title</a:t>
            </a:r>
          </a:p>
        </p:txBody>
      </p:sp>
      <p:sp>
        <p:nvSpPr>
          <p:cNvPr id="3" name="Text Placeholder 2"/>
          <p:cNvSpPr>
            <a:spLocks noGrp="1"/>
          </p:cNvSpPr>
          <p:nvPr>
            <p:ph type="body" idx="1"/>
          </p:nvPr>
        </p:nvSpPr>
        <p:spPr>
          <a:xfrm>
            <a:off x="457200" y="1989138"/>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474305" y="6242048"/>
            <a:ext cx="2895600" cy="365125"/>
          </a:xfrm>
          <a:prstGeom prst="rect">
            <a:avLst/>
          </a:prstGeom>
        </p:spPr>
        <p:txBody>
          <a:bodyPr vert="horz" lIns="91440" tIns="45720" rIns="91440" bIns="45720" rtlCol="0" anchor="ctr"/>
          <a:lstStyle>
            <a:lvl1pPr algn="ctr">
              <a:defRPr sz="1000">
                <a:solidFill>
                  <a:schemeClr val="bg1"/>
                </a:solidFill>
              </a:defRPr>
            </a:lvl1pPr>
          </a:lstStyle>
          <a:p>
            <a:r>
              <a:rPr lang="cs-CZ"/>
              <a:t>11/15/13 | Lorem Ipsum</a:t>
            </a:r>
            <a:endParaRPr lang="en-US" dirty="0"/>
          </a:p>
        </p:txBody>
      </p:sp>
      <p:pic>
        <p:nvPicPr>
          <p:cNvPr id="9" name="Picture 8"/>
          <p:cNvPicPr>
            <a:picLocks noChangeAspect="1"/>
          </p:cNvPicPr>
          <p:nvPr/>
        </p:nvPicPr>
        <p:blipFill>
          <a:blip r:embed="rId7"/>
          <a:stretch>
            <a:fillRect/>
          </a:stretch>
        </p:blipFill>
        <p:spPr>
          <a:xfrm>
            <a:off x="410632" y="6081534"/>
            <a:ext cx="1745673" cy="533400"/>
          </a:xfrm>
          <a:prstGeom prst="rect">
            <a:avLst/>
          </a:prstGeom>
        </p:spPr>
      </p:pic>
      <p:pic>
        <p:nvPicPr>
          <p:cNvPr id="6" name="Picture 5" descr="Structures.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8778" y="0"/>
            <a:ext cx="9271000" cy="6870700"/>
          </a:xfrm>
          <a:prstGeom prst="rect">
            <a:avLst/>
          </a:prstGeom>
        </p:spPr>
      </p:pic>
      <p:pic>
        <p:nvPicPr>
          <p:cNvPr id="7" name="Picture 6"/>
          <p:cNvPicPr>
            <a:picLocks noChangeAspect="1"/>
          </p:cNvPicPr>
          <p:nvPr userDrawn="1"/>
        </p:nvPicPr>
        <p:blipFill>
          <a:blip r:embed="rId7"/>
          <a:stretch>
            <a:fillRect/>
          </a:stretch>
        </p:blipFill>
        <p:spPr>
          <a:xfrm>
            <a:off x="410632" y="6081534"/>
            <a:ext cx="1745673" cy="533400"/>
          </a:xfrm>
          <a:prstGeom prst="rect">
            <a:avLst/>
          </a:prstGeom>
        </p:spPr>
      </p:pic>
    </p:spTree>
    <p:extLst>
      <p:ext uri="{BB962C8B-B14F-4D97-AF65-F5344CB8AC3E}">
        <p14:creationId xmlns:p14="http://schemas.microsoft.com/office/powerpoint/2010/main" val="173792626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9" r:id="rId5"/>
  </p:sldLayoutIdLst>
  <p:hf sldNum="0" hdr="0" dt="0"/>
  <p:txStyles>
    <p:titleStyle>
      <a:lvl1pPr algn="l" defTabSz="457200" rtl="0" eaLnBrk="1" latinLnBrk="0" hangingPunct="1">
        <a:spcBef>
          <a:spcPct val="0"/>
        </a:spcBef>
        <a:buNone/>
        <a:defRPr sz="5000" kern="1200">
          <a:solidFill>
            <a:srgbClr val="FDB515"/>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400" kern="1200">
          <a:solidFill>
            <a:schemeClr val="bg1"/>
          </a:solidFill>
          <a:latin typeface="Lucida Grande"/>
          <a:ea typeface="+mn-ea"/>
          <a:cs typeface="Lucida Grande"/>
        </a:defRPr>
      </a:lvl1pPr>
      <a:lvl2pPr marL="742950" indent="-285750" algn="l" defTabSz="457200" rtl="0" eaLnBrk="1" latinLnBrk="0" hangingPunct="1">
        <a:spcBef>
          <a:spcPct val="20000"/>
        </a:spcBef>
        <a:buFont typeface="Arial"/>
        <a:buChar char="–"/>
        <a:defRPr sz="2400" kern="1200">
          <a:solidFill>
            <a:schemeClr val="bg1"/>
          </a:solidFill>
          <a:latin typeface="Lucida Grande"/>
          <a:ea typeface="+mn-ea"/>
          <a:cs typeface="Lucida Grande"/>
        </a:defRPr>
      </a:lvl2pPr>
      <a:lvl3pPr marL="1143000" indent="-228600" algn="l" defTabSz="457200" rtl="0" eaLnBrk="1" latinLnBrk="0" hangingPunct="1">
        <a:spcBef>
          <a:spcPct val="20000"/>
        </a:spcBef>
        <a:buFont typeface="Arial"/>
        <a:buChar char="•"/>
        <a:defRPr sz="2000" kern="1200">
          <a:solidFill>
            <a:schemeClr val="bg1"/>
          </a:solidFill>
          <a:latin typeface="Lucida Grande"/>
          <a:ea typeface="+mn-ea"/>
          <a:cs typeface="Lucida Grande"/>
        </a:defRPr>
      </a:lvl3pPr>
      <a:lvl4pPr marL="1600200" indent="-228600" algn="l" defTabSz="457200" rtl="0" eaLnBrk="1" latinLnBrk="0" hangingPunct="1">
        <a:spcBef>
          <a:spcPct val="20000"/>
        </a:spcBef>
        <a:buFont typeface="Arial"/>
        <a:buChar char="–"/>
        <a:defRPr sz="1800" kern="1200">
          <a:solidFill>
            <a:schemeClr val="bg1"/>
          </a:solidFill>
          <a:latin typeface="Lucida Grande"/>
          <a:ea typeface="+mn-ea"/>
          <a:cs typeface="Lucida Grande"/>
        </a:defRPr>
      </a:lvl4pPr>
      <a:lvl5pPr marL="2057400" indent="-228600" algn="l" defTabSz="457200" rtl="0" eaLnBrk="1" latinLnBrk="0" hangingPunct="1">
        <a:spcBef>
          <a:spcPct val="20000"/>
        </a:spcBef>
        <a:buFont typeface="Arial"/>
        <a:buChar char="»"/>
        <a:defRPr sz="1600" kern="1200">
          <a:solidFill>
            <a:schemeClr val="bg1"/>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371/journal.pone.0180944" TargetMode="External"/><Relationship Id="rId2" Type="http://schemas.openxmlformats.org/officeDocument/2006/relationships/hyperlink" Target="https://arxiv.org/abs/1803.06386" TargetMode="External"/><Relationship Id="rId1" Type="http://schemas.openxmlformats.org/officeDocument/2006/relationships/slideLayout" Target="../slideLayouts/slideLayout2.xml"/><Relationship Id="rId4" Type="http://schemas.openxmlformats.org/officeDocument/2006/relationships/hyperlink" Target="https://arxiv.org/abs/1912.11166"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kumimoji="1" lang="en-US" altLang="zh-CN" sz="3600" b="1" dirty="0">
                <a:latin typeface="Times New Roman" charset="0"/>
                <a:ea typeface="Times New Roman" charset="0"/>
                <a:cs typeface="Times New Roman" charset="0"/>
              </a:rPr>
              <a:t>Forecasting</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Economic</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And</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Financial</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Time</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Series:</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ARIMA</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vs.</a:t>
            </a:r>
            <a:r>
              <a:rPr kumimoji="1" lang="zh-CN" altLang="en-US" sz="3600" b="1" dirty="0">
                <a:latin typeface="Times New Roman" charset="0"/>
                <a:ea typeface="Times New Roman" charset="0"/>
                <a:cs typeface="Times New Roman" charset="0"/>
              </a:rPr>
              <a:t> </a:t>
            </a:r>
            <a:r>
              <a:rPr kumimoji="1" lang="en-US" altLang="zh-CN" sz="3600" b="1" dirty="0">
                <a:latin typeface="Times New Roman" charset="0"/>
                <a:ea typeface="Times New Roman" charset="0"/>
                <a:cs typeface="Times New Roman" charset="0"/>
              </a:rPr>
              <a:t>LSTM</a:t>
            </a:r>
            <a:endParaRPr lang="en-US" sz="3600" dirty="0"/>
          </a:p>
        </p:txBody>
      </p:sp>
      <p:sp>
        <p:nvSpPr>
          <p:cNvPr id="3" name="Subtitle 2"/>
          <p:cNvSpPr>
            <a:spLocks noGrp="1"/>
          </p:cNvSpPr>
          <p:nvPr>
            <p:ph type="subTitle" idx="1"/>
          </p:nvPr>
        </p:nvSpPr>
        <p:spPr>
          <a:xfrm>
            <a:off x="680156" y="2799643"/>
            <a:ext cx="7377288" cy="1306690"/>
          </a:xfrm>
        </p:spPr>
        <p:txBody>
          <a:bodyPr>
            <a:noAutofit/>
          </a:bodyPr>
          <a:lstStyle/>
          <a:p>
            <a:pPr algn="ctr"/>
            <a:r>
              <a:rPr kumimoji="1" lang="en-US" altLang="zh-CN" sz="2000" b="1" u="sng" dirty="0">
                <a:latin typeface="Times New Roman" panose="02020603050405020304" pitchFamily="18" charset="0"/>
                <a:cs typeface="Times New Roman" panose="02020603050405020304" pitchFamily="18" charset="0"/>
              </a:rPr>
              <a:t>Teammates</a:t>
            </a:r>
          </a:p>
          <a:p>
            <a:pPr algn="ctr"/>
            <a:r>
              <a:rPr kumimoji="1" lang="en-US" altLang="zh-CN" sz="2000" dirty="0">
                <a:latin typeface="Times New Roman" panose="02020603050405020304" pitchFamily="18" charset="0"/>
                <a:cs typeface="Times New Roman" panose="02020603050405020304" pitchFamily="18" charset="0"/>
              </a:rPr>
              <a:t>Upamanyu</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Pathare</a:t>
            </a:r>
          </a:p>
          <a:p>
            <a:pPr algn="ctr"/>
            <a:r>
              <a:rPr kumimoji="1" lang="en-US" altLang="zh-CN" sz="2000" dirty="0" err="1">
                <a:latin typeface="Times New Roman" panose="02020603050405020304" pitchFamily="18" charset="0"/>
                <a:cs typeface="Times New Roman" panose="02020603050405020304" pitchFamily="18" charset="0"/>
              </a:rPr>
              <a:t>Yutao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Shu</a:t>
            </a:r>
          </a:p>
          <a:p>
            <a:pPr algn="ctr"/>
            <a:r>
              <a:rPr kumimoji="1" lang="en-US" altLang="zh-CN" sz="2000" dirty="0" err="1">
                <a:latin typeface="Times New Roman" panose="02020603050405020304" pitchFamily="18" charset="0"/>
                <a:cs typeface="Times New Roman" panose="02020603050405020304" pitchFamily="18" charset="0"/>
              </a:rPr>
              <a:t>Yongsheng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Liu</a:t>
            </a:r>
          </a:p>
          <a:p>
            <a:pPr algn="ctr"/>
            <a:r>
              <a:rPr kumimoji="1" lang="en-US" altLang="zh-CN" sz="2000" dirty="0" err="1">
                <a:latin typeface="Times New Roman" panose="02020603050405020304" pitchFamily="18" charset="0"/>
                <a:cs typeface="Times New Roman" panose="02020603050405020304" pitchFamily="18" charset="0"/>
              </a:rPr>
              <a:t>Hexin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Xu</a:t>
            </a:r>
          </a:p>
          <a:p>
            <a:pPr algn="ctr"/>
            <a:r>
              <a:rPr kumimoji="1" lang="en-US" altLang="zh-CN" sz="2000" dirty="0">
                <a:latin typeface="Times New Roman" panose="02020603050405020304" pitchFamily="18" charset="0"/>
                <a:cs typeface="Times New Roman" panose="02020603050405020304" pitchFamily="18" charset="0"/>
              </a:rPr>
              <a:t>Bolun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Deng</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681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Basic</a:t>
            </a:r>
            <a:r>
              <a:rPr kumimoji="1" lang="zh-CN" altLang="en-US" dirty="0"/>
              <a:t> </a:t>
            </a:r>
            <a:r>
              <a:rPr kumimoji="1" lang="en-US" altLang="zh-CN" dirty="0"/>
              <a:t>Framework</a:t>
            </a:r>
            <a:endParaRPr kumimoji="1" lang="zh-CN" altLang="en-US" dirty="0"/>
          </a:p>
        </p:txBody>
      </p:sp>
      <p:pic>
        <p:nvPicPr>
          <p:cNvPr id="7" name="内容占位符 6">
            <a:extLst>
              <a:ext uri="{FF2B5EF4-FFF2-40B4-BE49-F238E27FC236}">
                <a16:creationId xmlns:a16="http://schemas.microsoft.com/office/drawing/2014/main" id="{CFA9BEF2-AEF5-3F4F-AFCA-9629B298D9B7}"/>
              </a:ext>
            </a:extLst>
          </p:cNvPr>
          <p:cNvPicPr>
            <a:picLocks noGrp="1" noChangeAspect="1"/>
          </p:cNvPicPr>
          <p:nvPr>
            <p:ph idx="1"/>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colorTemperature colorTemp="5300"/>
                    </a14:imgEffect>
                    <a14:imgEffect>
                      <a14:saturation sat="66000"/>
                    </a14:imgEffect>
                  </a14:imgLayer>
                </a14:imgProps>
              </a:ext>
            </a:extLst>
          </a:blip>
          <a:stretch>
            <a:fillRect/>
          </a:stretch>
        </p:blipFill>
        <p:spPr>
          <a:xfrm>
            <a:off x="3972935" y="1610590"/>
            <a:ext cx="4628331" cy="3268077"/>
          </a:xfrm>
          <a:prstGeom prst="rect">
            <a:avLst/>
          </a:prstGeom>
        </p:spPr>
      </p:pic>
      <p:sp>
        <p:nvSpPr>
          <p:cNvPr id="8" name="文本框 7">
            <a:extLst>
              <a:ext uri="{FF2B5EF4-FFF2-40B4-BE49-F238E27FC236}">
                <a16:creationId xmlns:a16="http://schemas.microsoft.com/office/drawing/2014/main" id="{D126DFDB-1E4B-0F47-A358-E6A8065F250F}"/>
              </a:ext>
            </a:extLst>
          </p:cNvPr>
          <p:cNvSpPr txBox="1"/>
          <p:nvPr/>
        </p:nvSpPr>
        <p:spPr>
          <a:xfrm>
            <a:off x="457200" y="1874988"/>
            <a:ext cx="3451578"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Input:</a:t>
            </a:r>
            <a:r>
              <a:rPr kumimoji="1" lang="zh-CN" altLang="en-US" dirty="0">
                <a:solidFill>
                  <a:schemeClr val="bg1"/>
                </a:solidFill>
              </a:rPr>
              <a:t> </a:t>
            </a:r>
            <a:r>
              <a:rPr kumimoji="1" lang="en-US" altLang="zh-CN" dirty="0">
                <a:solidFill>
                  <a:schemeClr val="bg1"/>
                </a:solidFill>
              </a:rPr>
              <a:t>a</a:t>
            </a:r>
            <a:r>
              <a:rPr kumimoji="1" lang="zh-CN" altLang="en-US" dirty="0">
                <a:solidFill>
                  <a:schemeClr val="bg1"/>
                </a:solidFill>
              </a:rPr>
              <a:t> </a:t>
            </a:r>
            <a:r>
              <a:rPr kumimoji="1" lang="en-US" altLang="zh-CN" dirty="0">
                <a:solidFill>
                  <a:schemeClr val="bg1"/>
                </a:solidFill>
              </a:rPr>
              <a:t>time</a:t>
            </a:r>
            <a:r>
              <a:rPr kumimoji="1" lang="zh-CN" altLang="en-US" dirty="0">
                <a:solidFill>
                  <a:schemeClr val="bg1"/>
                </a:solidFill>
              </a:rPr>
              <a:t> </a:t>
            </a:r>
            <a:r>
              <a:rPr kumimoji="1" lang="en-US" altLang="zh-CN" dirty="0">
                <a:solidFill>
                  <a:schemeClr val="bg1"/>
                </a:solidFill>
              </a:rPr>
              <a:t>series</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a:solidFill>
                  <a:schemeClr val="bg1"/>
                </a:solidFill>
              </a:rPr>
              <a:t>past</a:t>
            </a:r>
            <a:r>
              <a:rPr kumimoji="1" lang="zh-CN" altLang="en-US" dirty="0">
                <a:solidFill>
                  <a:schemeClr val="bg1"/>
                </a:solidFill>
              </a:rPr>
              <a:t> </a:t>
            </a:r>
            <a:r>
              <a:rPr kumimoji="1" lang="en-US" altLang="zh-CN" dirty="0">
                <a:solidFill>
                  <a:schemeClr val="bg1"/>
                </a:solidFill>
              </a:rPr>
              <a:t>price</a:t>
            </a:r>
            <a:r>
              <a:rPr kumimoji="1" lang="zh-CN" altLang="en-US" dirty="0">
                <a:solidFill>
                  <a:schemeClr val="bg1"/>
                </a:solidFill>
              </a:rPr>
              <a:t> </a:t>
            </a:r>
            <a:r>
              <a:rPr kumimoji="1" lang="en-US" altLang="zh-CN" dirty="0">
                <a:solidFill>
                  <a:schemeClr val="bg1"/>
                </a:solidFill>
              </a:rPr>
              <a:t>&amp;</a:t>
            </a:r>
            <a:r>
              <a:rPr kumimoji="1" lang="zh-CN" altLang="en-US" dirty="0">
                <a:solidFill>
                  <a:schemeClr val="bg1"/>
                </a:solidFill>
              </a:rPr>
              <a:t> </a:t>
            </a:r>
            <a:r>
              <a:rPr kumimoji="1" lang="en-US" altLang="zh-CN" dirty="0">
                <a:solidFill>
                  <a:schemeClr val="bg1"/>
                </a:solidFill>
              </a:rPr>
              <a:t>volumes,</a:t>
            </a:r>
            <a:r>
              <a:rPr kumimoji="1" lang="zh-CN" altLang="en-US" dirty="0">
                <a:solidFill>
                  <a:schemeClr val="bg1"/>
                </a:solidFill>
              </a:rPr>
              <a:t>           </a:t>
            </a:r>
            <a:r>
              <a:rPr kumimoji="1" lang="en-US" altLang="zh-CN" dirty="0">
                <a:solidFill>
                  <a:schemeClr val="bg1"/>
                </a:solidFill>
              </a:rPr>
              <a:t>(#sample,</a:t>
            </a:r>
            <a:r>
              <a:rPr kumimoji="1" lang="zh-CN" altLang="en-US" dirty="0">
                <a:solidFill>
                  <a:schemeClr val="bg1"/>
                </a:solidFill>
              </a:rPr>
              <a:t> </a:t>
            </a:r>
            <a:r>
              <a:rPr kumimoji="1" lang="en-US" altLang="zh-CN" dirty="0">
                <a:solidFill>
                  <a:schemeClr val="bg1"/>
                </a:solidFill>
              </a:rPr>
              <a:t>T=20,</a:t>
            </a:r>
            <a:r>
              <a:rPr kumimoji="1" lang="zh-CN" altLang="en-US" dirty="0">
                <a:solidFill>
                  <a:schemeClr val="bg1"/>
                </a:solidFill>
              </a:rPr>
              <a:t> </a:t>
            </a:r>
            <a:r>
              <a:rPr kumimoji="1" lang="en-US" altLang="zh-CN" dirty="0">
                <a:solidFill>
                  <a:schemeClr val="bg1"/>
                </a:solidFill>
              </a:rPr>
              <a:t>#feature=5)</a:t>
            </a:r>
          </a:p>
          <a:p>
            <a:pPr marL="285750" indent="-285750">
              <a:buFont typeface="Arial" panose="020B0604020202020204" pitchFamily="34" charset="0"/>
              <a:buChar char="•"/>
            </a:pPr>
            <a:endParaRPr kumimoji="1" lang="en-US" altLang="zh-CN" dirty="0">
              <a:solidFill>
                <a:schemeClr val="bg1"/>
              </a:solidFill>
            </a:endParaRPr>
          </a:p>
          <a:p>
            <a:pPr marL="285750" indent="-285750">
              <a:buFont typeface="Arial" panose="020B0604020202020204" pitchFamily="34" charset="0"/>
              <a:buChar char="•"/>
            </a:pPr>
            <a:r>
              <a:rPr kumimoji="1" lang="en-US" altLang="zh-CN" dirty="0">
                <a:solidFill>
                  <a:schemeClr val="bg1"/>
                </a:solidFill>
              </a:rPr>
              <a:t>Output:</a:t>
            </a:r>
            <a:r>
              <a:rPr kumimoji="1" lang="zh-CN" altLang="en-US" dirty="0">
                <a:solidFill>
                  <a:schemeClr val="bg1"/>
                </a:solidFill>
              </a:rPr>
              <a:t> </a:t>
            </a:r>
            <a:r>
              <a:rPr kumimoji="1" lang="en-US" altLang="zh-CN" dirty="0">
                <a:solidFill>
                  <a:schemeClr val="bg1"/>
                </a:solidFill>
              </a:rPr>
              <a:t>prediction</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a:solidFill>
                  <a:schemeClr val="bg1"/>
                </a:solidFill>
              </a:rPr>
              <a:t>next</a:t>
            </a:r>
            <a:r>
              <a:rPr kumimoji="1" lang="zh-CN" altLang="en-US" dirty="0">
                <a:solidFill>
                  <a:schemeClr val="bg1"/>
                </a:solidFill>
              </a:rPr>
              <a:t> </a:t>
            </a:r>
            <a:r>
              <a:rPr kumimoji="1" lang="en-US" altLang="zh-CN" dirty="0">
                <a:solidFill>
                  <a:schemeClr val="bg1"/>
                </a:solidFill>
              </a:rPr>
              <a:t>day’s</a:t>
            </a:r>
            <a:r>
              <a:rPr kumimoji="1" lang="zh-CN" altLang="en-US" dirty="0">
                <a:solidFill>
                  <a:schemeClr val="bg1"/>
                </a:solidFill>
              </a:rPr>
              <a:t> </a:t>
            </a:r>
            <a:r>
              <a:rPr kumimoji="1" lang="en-US" altLang="zh-CN" dirty="0">
                <a:solidFill>
                  <a:schemeClr val="bg1"/>
                </a:solidFill>
              </a:rPr>
              <a:t>return</a:t>
            </a:r>
          </a:p>
          <a:p>
            <a:pPr marL="285750" indent="-285750">
              <a:buFont typeface="Arial" panose="020B0604020202020204" pitchFamily="34" charset="0"/>
              <a:buChar char="•"/>
            </a:pPr>
            <a:endParaRPr kumimoji="1" lang="en-US" altLang="zh-CN" dirty="0">
              <a:solidFill>
                <a:schemeClr val="bg1"/>
              </a:solidFill>
            </a:endParaRPr>
          </a:p>
          <a:p>
            <a:pPr marL="285750" indent="-285750">
              <a:buFont typeface="Arial" panose="020B0604020202020204" pitchFamily="34" charset="0"/>
              <a:buChar char="•"/>
            </a:pPr>
            <a:r>
              <a:rPr kumimoji="1" lang="en-US" altLang="zh-CN" dirty="0">
                <a:solidFill>
                  <a:schemeClr val="bg1"/>
                </a:solidFill>
              </a:rPr>
              <a:t>Loss</a:t>
            </a:r>
            <a:r>
              <a:rPr kumimoji="1" lang="zh-CN" altLang="en-US" dirty="0">
                <a:solidFill>
                  <a:schemeClr val="bg1"/>
                </a:solidFill>
              </a:rPr>
              <a:t> </a:t>
            </a:r>
            <a:r>
              <a:rPr kumimoji="1" lang="en-US" altLang="zh-CN" dirty="0">
                <a:solidFill>
                  <a:schemeClr val="bg1"/>
                </a:solidFill>
              </a:rPr>
              <a:t>function:</a:t>
            </a:r>
            <a:r>
              <a:rPr kumimoji="1" lang="zh-CN" altLang="en-US" dirty="0">
                <a:solidFill>
                  <a:schemeClr val="bg1"/>
                </a:solidFill>
              </a:rPr>
              <a:t> </a:t>
            </a:r>
            <a:r>
              <a:rPr kumimoji="1" lang="en-US" altLang="zh-CN" dirty="0">
                <a:solidFill>
                  <a:schemeClr val="bg1"/>
                </a:solidFill>
              </a:rPr>
              <a:t>MSE</a:t>
            </a:r>
            <a:endParaRPr kumimoji="1" lang="zh-CN" altLang="en-US" dirty="0">
              <a:solidFill>
                <a:schemeClr val="bg1"/>
              </a:solidFill>
            </a:endParaRPr>
          </a:p>
        </p:txBody>
      </p:sp>
    </p:spTree>
    <p:extLst>
      <p:ext uri="{BB962C8B-B14F-4D97-AF65-F5344CB8AC3E}">
        <p14:creationId xmlns:p14="http://schemas.microsoft.com/office/powerpoint/2010/main" val="2935277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DCE3593-E5F5-944B-8841-5825078FB73E}"/>
                  </a:ext>
                </a:extLst>
              </p:cNvPr>
              <p:cNvSpPr>
                <a:spLocks noGrp="1"/>
              </p:cNvSpPr>
              <p:nvPr>
                <p:ph idx="1"/>
              </p:nvPr>
            </p:nvSpPr>
            <p:spPr/>
            <p:txBody>
              <a:bodyPr/>
              <a:lstStyle/>
              <a:p>
                <a:r>
                  <a:rPr kumimoji="1" lang="en-US" altLang="zh-CN" dirty="0"/>
                  <a:t>Standardize</a:t>
                </a:r>
                <a:r>
                  <a:rPr kumimoji="1" lang="zh-CN" altLang="en-US" dirty="0"/>
                  <a:t> </a:t>
                </a:r>
                <a:r>
                  <a:rPr kumimoji="1" lang="en-US" altLang="zh-CN" dirty="0"/>
                  <a:t>Price:</a:t>
                </a:r>
              </a:p>
              <a:p>
                <a:pPr lvl="1"/>
                <a:r>
                  <a:rPr kumimoji="1" lang="en-US" altLang="zh-CN" dirty="0"/>
                  <a:t>Divided</a:t>
                </a:r>
                <a:r>
                  <a:rPr kumimoji="1" lang="zh-CN" altLang="en-US" dirty="0"/>
                  <a:t> </a:t>
                </a:r>
                <a:r>
                  <a:rPr kumimoji="1" lang="en-US" altLang="zh-CN" dirty="0"/>
                  <a:t>by</a:t>
                </a:r>
                <a:r>
                  <a:rPr kumimoji="1" lang="zh-CN" altLang="en-US" dirty="0"/>
                  <a:t> </a:t>
                </a:r>
                <a:r>
                  <a:rPr kumimoji="1" lang="en-US" altLang="zh-CN" dirty="0"/>
                  <a:t>close</a:t>
                </a:r>
                <a:r>
                  <a:rPr kumimoji="1" lang="zh-CN" altLang="en-US" dirty="0"/>
                  <a:t> </a:t>
                </a:r>
                <a:r>
                  <a:rPr kumimoji="1" lang="en-US" altLang="zh-CN" dirty="0"/>
                  <a:t>21</a:t>
                </a:r>
                <a:r>
                  <a:rPr kumimoji="1" lang="zh-CN" altLang="en-US" dirty="0"/>
                  <a:t> </a:t>
                </a:r>
                <a:r>
                  <a:rPr kumimoji="1" lang="en-US" altLang="zh-CN" dirty="0"/>
                  <a:t>days</a:t>
                </a:r>
                <a:r>
                  <a:rPr kumimoji="1" lang="zh-CN" altLang="en-US" dirty="0"/>
                  <a:t> </a:t>
                </a:r>
                <a:r>
                  <a:rPr kumimoji="1" lang="en-US" altLang="zh-CN" dirty="0"/>
                  <a:t>ago</a:t>
                </a:r>
                <a:r>
                  <a:rPr kumimoji="1" lang="zh-CN" altLang="en-US" dirty="0"/>
                  <a:t> </a:t>
                </a:r>
                <a:r>
                  <a:rPr kumimoji="1" lang="en-US" altLang="zh-CN" dirty="0"/>
                  <a:t>[</a:t>
                </a:r>
                <a14:m>
                  <m:oMath xmlns:m="http://schemas.openxmlformats.org/officeDocument/2006/math">
                    <m:f>
                      <m:fPr>
                        <m:ctrlPr>
                          <a:rPr kumimoji="1" lang="en-US" altLang="zh-CN" i="1" dirty="0" smtClean="0">
                            <a:latin typeface="Cambria Math" panose="02040503050406030204" pitchFamily="18" charset="0"/>
                          </a:rPr>
                        </m:ctrlPr>
                      </m:fPr>
                      <m:num>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𝑜𝑝𝑒𝑛</m:t>
                            </m:r>
                          </m:e>
                          <m:sub>
                            <m:r>
                              <a:rPr kumimoji="1" lang="en-US" altLang="zh-CN" i="1" dirty="0">
                                <a:latin typeface="Cambria Math" panose="02040503050406030204" pitchFamily="18" charset="0"/>
                              </a:rPr>
                              <m:t>𝑡</m:t>
                            </m:r>
                            <m:r>
                              <a:rPr kumimoji="1" lang="en-US" altLang="zh-CN" i="1" dirty="0">
                                <a:latin typeface="Cambria Math" panose="02040503050406030204" pitchFamily="18" charset="0"/>
                              </a:rPr>
                              <m:t>−20</m:t>
                            </m:r>
                          </m:sub>
                        </m:sSub>
                      </m:num>
                      <m:den>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𝐶𝑙𝑜𝑠𝑒</m:t>
                            </m:r>
                          </m:e>
                          <m:sub>
                            <m:r>
                              <a:rPr kumimoji="1" lang="en-US" altLang="zh-CN" b="0" i="1" dirty="0" smtClean="0">
                                <a:latin typeface="Cambria Math" panose="02040503050406030204" pitchFamily="18" charset="0"/>
                              </a:rPr>
                              <m:t>𝑡</m:t>
                            </m:r>
                            <m:r>
                              <a:rPr kumimoji="1" lang="en-US" altLang="zh-CN" b="0" i="1" dirty="0" smtClean="0">
                                <a:latin typeface="Cambria Math" panose="02040503050406030204" pitchFamily="18" charset="0"/>
                              </a:rPr>
                              <m:t>−21</m:t>
                            </m:r>
                          </m:sub>
                        </m:sSub>
                      </m:den>
                    </m:f>
                  </m:oMath>
                </a14:m>
                <a:r>
                  <a:rPr kumimoji="1" lang="en-US" altLang="zh-CN" dirty="0"/>
                  <a:t>,</a:t>
                </a:r>
                <a:r>
                  <a:rPr kumimoji="1" lang="zh-CN" altLang="en-US" dirty="0"/>
                  <a:t> </a:t>
                </a:r>
                <a14:m>
                  <m:oMath xmlns:m="http://schemas.openxmlformats.org/officeDocument/2006/math">
                    <m:f>
                      <m:fPr>
                        <m:ctrlPr>
                          <a:rPr kumimoji="1" lang="en-US" altLang="zh-CN" i="1" dirty="0">
                            <a:latin typeface="Cambria Math" panose="02040503050406030204" pitchFamily="18" charset="0"/>
                          </a:rPr>
                        </m:ctrlPr>
                      </m:fPr>
                      <m:num>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𝑜𝑝𝑒𝑛</m:t>
                            </m:r>
                          </m:e>
                          <m:sub>
                            <m:r>
                              <a:rPr kumimoji="1" lang="en-US" altLang="zh-CN" i="1" dirty="0">
                                <a:latin typeface="Cambria Math" panose="02040503050406030204" pitchFamily="18" charset="0"/>
                              </a:rPr>
                              <m:t>𝑡</m:t>
                            </m:r>
                            <m:r>
                              <a:rPr kumimoji="1" lang="en-US" altLang="zh-CN" i="1" dirty="0">
                                <a:latin typeface="Cambria Math" panose="02040503050406030204" pitchFamily="18" charset="0"/>
                              </a:rPr>
                              <m:t>−19</m:t>
                            </m:r>
                          </m:sub>
                        </m:sSub>
                      </m:num>
                      <m:den>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𝐶𝑙𝑜𝑠𝑒</m:t>
                            </m:r>
                          </m:e>
                          <m:sub>
                            <m:r>
                              <a:rPr kumimoji="1" lang="en-US" altLang="zh-CN" i="1" dirty="0">
                                <a:latin typeface="Cambria Math" panose="02040503050406030204" pitchFamily="18" charset="0"/>
                              </a:rPr>
                              <m:t>𝑡</m:t>
                            </m:r>
                            <m:r>
                              <a:rPr kumimoji="1" lang="en-US" altLang="zh-CN" i="1" dirty="0">
                                <a:latin typeface="Cambria Math" panose="02040503050406030204" pitchFamily="18" charset="0"/>
                              </a:rPr>
                              <m:t>−21</m:t>
                            </m:r>
                          </m:sub>
                        </m:sSub>
                      </m:den>
                    </m:f>
                  </m:oMath>
                </a14:m>
                <a:r>
                  <a:rPr kumimoji="1" lang="en-US" altLang="zh-CN" dirty="0"/>
                  <a:t>,…,</a:t>
                </a:r>
                <a:r>
                  <a:rPr kumimoji="1" lang="zh-CN" altLang="en-US" dirty="0"/>
                  <a:t> </a:t>
                </a:r>
                <a14:m>
                  <m:oMath xmlns:m="http://schemas.openxmlformats.org/officeDocument/2006/math">
                    <m:f>
                      <m:fPr>
                        <m:ctrlPr>
                          <a:rPr kumimoji="1" lang="en-US" altLang="zh-CN" i="1" dirty="0">
                            <a:latin typeface="Cambria Math" panose="02040503050406030204" pitchFamily="18" charset="0"/>
                          </a:rPr>
                        </m:ctrlPr>
                      </m:fPr>
                      <m:num>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𝑜𝑝𝑒𝑛</m:t>
                            </m:r>
                          </m:e>
                          <m:sub>
                            <m:r>
                              <a:rPr kumimoji="1" lang="en-US" altLang="zh-CN" i="1" dirty="0">
                                <a:latin typeface="Cambria Math" panose="02040503050406030204" pitchFamily="18" charset="0"/>
                              </a:rPr>
                              <m:t>𝑡</m:t>
                            </m:r>
                            <m:r>
                              <a:rPr kumimoji="1" lang="en-US" altLang="zh-CN" i="1" dirty="0">
                                <a:latin typeface="Cambria Math" panose="02040503050406030204" pitchFamily="18" charset="0"/>
                              </a:rPr>
                              <m:t>−1</m:t>
                            </m:r>
                          </m:sub>
                        </m:sSub>
                      </m:num>
                      <m:den>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𝐶𝑙𝑜𝑠𝑒</m:t>
                            </m:r>
                          </m:e>
                          <m:sub>
                            <m:r>
                              <a:rPr kumimoji="1" lang="en-US" altLang="zh-CN" i="1" dirty="0">
                                <a:latin typeface="Cambria Math" panose="02040503050406030204" pitchFamily="18" charset="0"/>
                              </a:rPr>
                              <m:t>𝑡</m:t>
                            </m:r>
                            <m:r>
                              <a:rPr kumimoji="1" lang="en-US" altLang="zh-CN" i="1" dirty="0">
                                <a:latin typeface="Cambria Math" panose="02040503050406030204" pitchFamily="18" charset="0"/>
                              </a:rPr>
                              <m:t>−21</m:t>
                            </m:r>
                          </m:sub>
                        </m:sSub>
                      </m:den>
                    </m:f>
                  </m:oMath>
                </a14:m>
                <a:r>
                  <a:rPr kumimoji="1" lang="en-US" altLang="zh-CN" dirty="0"/>
                  <a:t>]</a:t>
                </a:r>
                <a:r>
                  <a:rPr kumimoji="1" lang="zh-CN" altLang="en-US" dirty="0"/>
                  <a:t> </a:t>
                </a:r>
                <a:endParaRPr kumimoji="1" lang="en-US" altLang="zh-CN" dirty="0"/>
              </a:p>
              <a:p>
                <a:pPr lvl="1"/>
                <a:r>
                  <a:rPr kumimoji="1" lang="en-US" altLang="zh-CN" dirty="0"/>
                  <a:t>Same</a:t>
                </a:r>
                <a:r>
                  <a:rPr kumimoji="1" lang="zh-CN" altLang="en-US" dirty="0"/>
                  <a:t> </a:t>
                </a:r>
                <a:r>
                  <a:rPr kumimoji="1" lang="en-US" altLang="zh-CN" dirty="0"/>
                  <a:t>for</a:t>
                </a:r>
                <a:r>
                  <a:rPr kumimoji="1" lang="zh-CN" altLang="en-US" dirty="0"/>
                  <a:t> </a:t>
                </a:r>
                <a:r>
                  <a:rPr kumimoji="1" lang="en-US" altLang="zh-CN" i="1" dirty="0"/>
                  <a:t>High,</a:t>
                </a:r>
                <a:r>
                  <a:rPr kumimoji="1" lang="zh-CN" altLang="en-US" i="1" dirty="0"/>
                  <a:t> </a:t>
                </a:r>
                <a:r>
                  <a:rPr kumimoji="1" lang="en-US" altLang="zh-CN" i="1" dirty="0"/>
                  <a:t>Low,</a:t>
                </a:r>
                <a:r>
                  <a:rPr kumimoji="1" lang="zh-CN" altLang="en-US" i="1" dirty="0"/>
                  <a:t> </a:t>
                </a:r>
                <a:r>
                  <a:rPr kumimoji="1" lang="en-US" altLang="zh-CN" i="1" dirty="0"/>
                  <a:t>Close</a:t>
                </a:r>
              </a:p>
              <a:p>
                <a:r>
                  <a:rPr kumimoji="1" lang="en-US" altLang="zh-CN" dirty="0"/>
                  <a:t>Standardize</a:t>
                </a:r>
                <a:r>
                  <a:rPr kumimoji="1" lang="zh-CN" altLang="en-US" dirty="0"/>
                  <a:t> </a:t>
                </a:r>
                <a:r>
                  <a:rPr kumimoji="1" lang="en-US" altLang="zh-CN" dirty="0"/>
                  <a:t>Amount:</a:t>
                </a:r>
              </a:p>
              <a:p>
                <a:pPr lvl="1"/>
                <a:r>
                  <a:rPr kumimoji="1" lang="en-US" altLang="zh-CN"/>
                  <a:t>Divided</a:t>
                </a:r>
                <a:r>
                  <a:rPr kumimoji="1" lang="zh-CN" altLang="en-US" dirty="0"/>
                  <a:t> </a:t>
                </a:r>
                <a:r>
                  <a:rPr kumimoji="1" lang="en-US" altLang="zh-CN" dirty="0"/>
                  <a:t>by</a:t>
                </a:r>
                <a:r>
                  <a:rPr kumimoji="1" lang="zh-CN" altLang="en-US" dirty="0"/>
                  <a:t> </a:t>
                </a:r>
                <a:r>
                  <a:rPr kumimoji="1" lang="en-US" altLang="zh-CN" dirty="0"/>
                  <a:t>average</a:t>
                </a:r>
                <a:r>
                  <a:rPr kumimoji="1" lang="zh-CN" altLang="en-US" dirty="0"/>
                  <a:t> </a:t>
                </a:r>
                <a:r>
                  <a:rPr kumimoji="1" lang="en-US" altLang="zh-CN" dirty="0"/>
                  <a:t>amount</a:t>
                </a:r>
                <a:r>
                  <a:rPr kumimoji="1" lang="zh-CN" altLang="en-US" dirty="0"/>
                  <a:t> </a:t>
                </a:r>
                <a:r>
                  <a:rPr kumimoji="1" lang="en-US" altLang="zh-CN" dirty="0"/>
                  <a:t>in</a:t>
                </a:r>
                <a:r>
                  <a:rPr kumimoji="1" lang="zh-CN" altLang="en-US" dirty="0"/>
                  <a:t> </a:t>
                </a:r>
                <a:r>
                  <a:rPr kumimoji="1" lang="en-US" altLang="zh-CN" dirty="0"/>
                  <a:t>past</a:t>
                </a:r>
                <a:r>
                  <a:rPr kumimoji="1" lang="zh-CN" altLang="en-US" dirty="0"/>
                  <a:t> </a:t>
                </a:r>
                <a:r>
                  <a:rPr kumimoji="1" lang="en-US" altLang="zh-CN" dirty="0"/>
                  <a:t>50</a:t>
                </a:r>
                <a:r>
                  <a:rPr kumimoji="1" lang="zh-CN" altLang="en-US" dirty="0"/>
                  <a:t> </a:t>
                </a:r>
                <a:r>
                  <a:rPr kumimoji="1" lang="en-US" altLang="zh-CN" dirty="0"/>
                  <a:t>days</a:t>
                </a:r>
                <a:r>
                  <a:rPr kumimoji="1" lang="zh-CN" altLang="en-US" i="1" dirty="0"/>
                  <a:t> </a:t>
                </a:r>
              </a:p>
            </p:txBody>
          </p:sp>
        </mc:Choice>
        <mc:Fallback>
          <p:sp>
            <p:nvSpPr>
              <p:cNvPr id="3" name="内容占位符 2">
                <a:extLst>
                  <a:ext uri="{FF2B5EF4-FFF2-40B4-BE49-F238E27FC236}">
                    <a16:creationId xmlns:a16="http://schemas.microsoft.com/office/drawing/2014/main" id="{EDCE3593-E5F5-944B-8841-5825078FB73E}"/>
                  </a:ext>
                </a:extLst>
              </p:cNvPr>
              <p:cNvSpPr>
                <a:spLocks noGrp="1" noRot="1" noChangeAspect="1" noMove="1" noResize="1" noEditPoints="1" noAdjustHandles="1" noChangeArrowheads="1" noChangeShapeType="1" noTextEdit="1"/>
              </p:cNvSpPr>
              <p:nvPr>
                <p:ph idx="1"/>
              </p:nvPr>
            </p:nvSpPr>
            <p:spPr>
              <a:blipFill>
                <a:blip r:embed="rId2"/>
                <a:stretch>
                  <a:fillRect l="-667" t="-1208"/>
                </a:stretch>
              </a:blipFill>
            </p:spPr>
            <p:txBody>
              <a:bodyPr/>
              <a:lstStyle/>
              <a:p>
                <a:r>
                  <a:rPr lang="en-CA">
                    <a:noFill/>
                  </a:rPr>
                  <a:t> </a:t>
                </a:r>
              </a:p>
            </p:txBody>
          </p:sp>
        </mc:Fallback>
      </mc:AlternateContent>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Data</a:t>
            </a:r>
            <a:r>
              <a:rPr kumimoji="1" lang="zh-CN" altLang="en-US" dirty="0"/>
              <a:t> </a:t>
            </a:r>
            <a:r>
              <a:rPr kumimoji="1" lang="en-US" altLang="zh-CN" dirty="0"/>
              <a:t>Standardization</a:t>
            </a:r>
            <a:endParaRPr kumimoji="1" lang="zh-CN" altLang="en-US" dirty="0"/>
          </a:p>
        </p:txBody>
      </p:sp>
    </p:spTree>
    <p:extLst>
      <p:ext uri="{BB962C8B-B14F-4D97-AF65-F5344CB8AC3E}">
        <p14:creationId xmlns:p14="http://schemas.microsoft.com/office/powerpoint/2010/main" val="231323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Data</a:t>
            </a:r>
            <a:r>
              <a:rPr kumimoji="1" lang="zh-CN" altLang="en-US" dirty="0"/>
              <a:t> </a:t>
            </a:r>
            <a:r>
              <a:rPr kumimoji="1" lang="en-US" altLang="zh-CN" dirty="0"/>
              <a:t>Standardization</a:t>
            </a:r>
            <a:endParaRPr kumimoji="1" lang="zh-CN" altLang="en-US" dirty="0"/>
          </a:p>
        </p:txBody>
      </p:sp>
      <p:pic>
        <p:nvPicPr>
          <p:cNvPr id="7" name="内容占位符 6">
            <a:extLst>
              <a:ext uri="{FF2B5EF4-FFF2-40B4-BE49-F238E27FC236}">
                <a16:creationId xmlns:a16="http://schemas.microsoft.com/office/drawing/2014/main" id="{B3D01FCA-7DF5-204C-BC61-ECBAFF2C6474}"/>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a:off x="2029572" y="1020459"/>
            <a:ext cx="4414162" cy="4375666"/>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E9C7585-DCB7-C945-99B8-65C0B1196260}"/>
                  </a:ext>
                </a:extLst>
              </p:cNvPr>
              <p:cNvSpPr txBox="1"/>
              <p:nvPr/>
            </p:nvSpPr>
            <p:spPr>
              <a:xfrm>
                <a:off x="2064682" y="5475882"/>
                <a:ext cx="4317464" cy="646331"/>
              </a:xfrm>
              <a:prstGeom prst="rect">
                <a:avLst/>
              </a:prstGeom>
              <a:noFill/>
            </p:spPr>
            <p:txBody>
              <a:bodyPr wrap="none" rtlCol="0">
                <a:spAutoFit/>
              </a:bodyPr>
              <a:lstStyle/>
              <a:p>
                <a:r>
                  <a:rPr kumimoji="1" lang="en-US" altLang="zh-CN" dirty="0"/>
                  <a:t>Feature</a:t>
                </a:r>
                <a:r>
                  <a:rPr kumimoji="1" lang="zh-CN" altLang="en-US" dirty="0"/>
                  <a:t> </a:t>
                </a:r>
                <a:r>
                  <a:rPr kumimoji="1" lang="en-US" altLang="zh-CN" dirty="0"/>
                  <a:t>Scatter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1</a:t>
                </a:r>
                <a:r>
                  <a:rPr kumimoji="1" lang="en-US" altLang="zh-CN" baseline="30000" dirty="0"/>
                  <a:t>st</a:t>
                </a:r>
                <a:r>
                  <a:rPr kumimoji="1" lang="zh-CN" altLang="en-US" dirty="0"/>
                  <a:t> </a:t>
                </a:r>
                <a:r>
                  <a:rPr kumimoji="1" lang="en-US" altLang="zh-CN" dirty="0"/>
                  <a:t>feature</a:t>
                </a:r>
                <a:r>
                  <a:rPr kumimoji="1" lang="zh-CN" altLang="en-US" dirty="0"/>
                  <a:t> </a:t>
                </a:r>
                <a:r>
                  <a:rPr kumimoji="1" lang="en-US" altLang="zh-CN" dirty="0"/>
                  <a:t>vector,</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1</m:t>
                        </m:r>
                      </m:sub>
                    </m:sSub>
                  </m:oMath>
                </a14:m>
                <a:endParaRPr kumimoji="1" lang="en-US" altLang="zh-CN" b="0" dirty="0"/>
              </a:p>
              <a:p>
                <a:endParaRPr kumimoji="1" lang="zh-CN" altLang="en-US" dirty="0"/>
              </a:p>
            </p:txBody>
          </p:sp>
        </mc:Choice>
        <mc:Fallback xmlns="">
          <p:sp>
            <p:nvSpPr>
              <p:cNvPr id="9" name="文本框 8">
                <a:extLst>
                  <a:ext uri="{FF2B5EF4-FFF2-40B4-BE49-F238E27FC236}">
                    <a16:creationId xmlns:a16="http://schemas.microsoft.com/office/drawing/2014/main" id="{1E9C7585-DCB7-C945-99B8-65C0B1196260}"/>
                  </a:ext>
                </a:extLst>
              </p:cNvPr>
              <p:cNvSpPr txBox="1">
                <a:spLocks noRot="1" noChangeAspect="1" noMove="1" noResize="1" noEditPoints="1" noAdjustHandles="1" noChangeArrowheads="1" noChangeShapeType="1" noTextEdit="1"/>
              </p:cNvSpPr>
              <p:nvPr/>
            </p:nvSpPr>
            <p:spPr>
              <a:xfrm>
                <a:off x="2064682" y="5475882"/>
                <a:ext cx="4317464" cy="646331"/>
              </a:xfrm>
              <a:prstGeom prst="rect">
                <a:avLst/>
              </a:prstGeom>
              <a:blipFill>
                <a:blip r:embed="rId4"/>
                <a:stretch>
                  <a:fillRect l="-1176" t="-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471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Data</a:t>
            </a:r>
            <a:r>
              <a:rPr kumimoji="1" lang="zh-CN" altLang="en-US" dirty="0"/>
              <a:t> </a:t>
            </a:r>
            <a:r>
              <a:rPr kumimoji="1" lang="en-US" altLang="zh-CN" dirty="0"/>
              <a:t>Standardization</a:t>
            </a:r>
            <a:endParaRPr kumimoji="1" lang="zh-CN" altLang="en-US" dirty="0"/>
          </a:p>
        </p:txBody>
      </p:sp>
      <p:pic>
        <p:nvPicPr>
          <p:cNvPr id="8" name="图片 7">
            <a:extLst>
              <a:ext uri="{FF2B5EF4-FFF2-40B4-BE49-F238E27FC236}">
                <a16:creationId xmlns:a16="http://schemas.microsoft.com/office/drawing/2014/main" id="{92AE3B89-E19D-A344-B8C4-E59D4AACC06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2070581" y="963808"/>
            <a:ext cx="4384856" cy="444306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FE2F7EB-BA9F-EA44-A710-34011C1F5FFA}"/>
                  </a:ext>
                </a:extLst>
              </p:cNvPr>
              <p:cNvSpPr txBox="1"/>
              <p:nvPr/>
            </p:nvSpPr>
            <p:spPr>
              <a:xfrm>
                <a:off x="2064682" y="5475882"/>
                <a:ext cx="4396653" cy="646331"/>
              </a:xfrm>
              <a:prstGeom prst="rect">
                <a:avLst/>
              </a:prstGeom>
              <a:noFill/>
            </p:spPr>
            <p:txBody>
              <a:bodyPr wrap="none" rtlCol="0">
                <a:spAutoFit/>
              </a:bodyPr>
              <a:lstStyle/>
              <a:p>
                <a:r>
                  <a:rPr kumimoji="1" lang="en-US" altLang="zh-CN" dirty="0"/>
                  <a:t>Feature</a:t>
                </a:r>
                <a:r>
                  <a:rPr kumimoji="1" lang="zh-CN" altLang="en-US" dirty="0"/>
                  <a:t> </a:t>
                </a:r>
                <a:r>
                  <a:rPr kumimoji="1" lang="en-US" altLang="zh-CN" dirty="0"/>
                  <a:t>Scatter</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20</a:t>
                </a:r>
                <a:r>
                  <a:rPr kumimoji="1" lang="en-US" altLang="zh-CN" baseline="30000" dirty="0"/>
                  <a:t>th</a:t>
                </a:r>
                <a:r>
                  <a:rPr kumimoji="1" lang="zh-CN" altLang="en-US" dirty="0"/>
                  <a:t> </a:t>
                </a:r>
                <a:r>
                  <a:rPr kumimoji="1" lang="en-US" altLang="zh-CN" dirty="0"/>
                  <a:t>feature</a:t>
                </a:r>
                <a:r>
                  <a:rPr kumimoji="1" lang="zh-CN" altLang="en-US" dirty="0"/>
                  <a:t> </a:t>
                </a:r>
                <a:r>
                  <a:rPr kumimoji="1" lang="en-US" altLang="zh-CN" dirty="0"/>
                  <a:t>vector,</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20</m:t>
                        </m:r>
                      </m:sub>
                    </m:sSub>
                  </m:oMath>
                </a14:m>
                <a:endParaRPr kumimoji="1" lang="en-US" altLang="zh-CN" b="0" dirty="0"/>
              </a:p>
              <a:p>
                <a:endParaRPr kumimoji="1" lang="zh-CN" altLang="en-US" dirty="0"/>
              </a:p>
            </p:txBody>
          </p:sp>
        </mc:Choice>
        <mc:Fallback xmlns="">
          <p:sp>
            <p:nvSpPr>
              <p:cNvPr id="5" name="文本框 4">
                <a:extLst>
                  <a:ext uri="{FF2B5EF4-FFF2-40B4-BE49-F238E27FC236}">
                    <a16:creationId xmlns:a16="http://schemas.microsoft.com/office/drawing/2014/main" id="{FFE2F7EB-BA9F-EA44-A710-34011C1F5FFA}"/>
                  </a:ext>
                </a:extLst>
              </p:cNvPr>
              <p:cNvSpPr txBox="1">
                <a:spLocks noRot="1" noChangeAspect="1" noMove="1" noResize="1" noEditPoints="1" noAdjustHandles="1" noChangeArrowheads="1" noChangeShapeType="1" noTextEdit="1"/>
              </p:cNvSpPr>
              <p:nvPr/>
            </p:nvSpPr>
            <p:spPr>
              <a:xfrm>
                <a:off x="2064682" y="5475882"/>
                <a:ext cx="4396653" cy="646331"/>
              </a:xfrm>
              <a:prstGeom prst="rect">
                <a:avLst/>
              </a:prstGeom>
              <a:blipFill>
                <a:blip r:embed="rId4"/>
                <a:stretch>
                  <a:fillRect l="-1156" t="-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2716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Data</a:t>
            </a:r>
            <a:r>
              <a:rPr kumimoji="1" lang="zh-CN" altLang="en-US" dirty="0"/>
              <a:t> </a:t>
            </a:r>
            <a:r>
              <a:rPr kumimoji="1" lang="en-US" altLang="zh-CN" dirty="0"/>
              <a:t>Standardization</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2828533" y="5129542"/>
            <a:ext cx="2760820" cy="646331"/>
          </a:xfrm>
          <a:prstGeom prst="rect">
            <a:avLst/>
          </a:prstGeom>
          <a:noFill/>
        </p:spPr>
        <p:txBody>
          <a:bodyPr wrap="none" rtlCol="0">
            <a:spAutoFit/>
          </a:bodyPr>
          <a:lstStyle/>
          <a:p>
            <a:r>
              <a:rPr kumimoji="1" lang="en-US" altLang="zh-CN" b="0" dirty="0"/>
              <a:t>Histogram</a:t>
            </a:r>
            <a:r>
              <a:rPr kumimoji="1" lang="zh-CN" altLang="en-US" b="0" dirty="0"/>
              <a:t> </a:t>
            </a:r>
            <a:r>
              <a:rPr kumimoji="1" lang="en-US" altLang="zh-CN" b="0" dirty="0"/>
              <a:t>of</a:t>
            </a:r>
            <a:r>
              <a:rPr kumimoji="1" lang="zh-CN" altLang="en-US" b="0" dirty="0"/>
              <a:t> </a:t>
            </a:r>
            <a:r>
              <a:rPr kumimoji="1" lang="en-US" altLang="zh-CN" b="0" dirty="0"/>
              <a:t>training</a:t>
            </a:r>
            <a:r>
              <a:rPr kumimoji="1" lang="zh-CN" altLang="en-US" b="0" dirty="0"/>
              <a:t> </a:t>
            </a:r>
            <a:r>
              <a:rPr kumimoji="1" lang="en-US" altLang="zh-CN" b="0" dirty="0"/>
              <a:t>labels</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2155367" y="889640"/>
            <a:ext cx="4572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MSE</a:t>
            </a:r>
            <a:r>
              <a:rPr kumimoji="1" lang="zh-CN" altLang="en-US" dirty="0">
                <a:solidFill>
                  <a:schemeClr val="bg1"/>
                </a:solidFill>
              </a:rPr>
              <a:t> </a:t>
            </a:r>
            <a:r>
              <a:rPr kumimoji="1" lang="en-US" altLang="zh-CN" dirty="0">
                <a:solidFill>
                  <a:schemeClr val="bg1"/>
                </a:solidFill>
              </a:rPr>
              <a:t>is</a:t>
            </a:r>
            <a:r>
              <a:rPr kumimoji="1" lang="zh-CN" altLang="en-US" dirty="0">
                <a:solidFill>
                  <a:schemeClr val="bg1"/>
                </a:solidFill>
              </a:rPr>
              <a:t> </a:t>
            </a:r>
            <a:r>
              <a:rPr kumimoji="1" lang="en-US" altLang="zh-CN" dirty="0">
                <a:solidFill>
                  <a:schemeClr val="bg1"/>
                </a:solidFill>
              </a:rPr>
              <a:t>sensitive</a:t>
            </a:r>
            <a:r>
              <a:rPr kumimoji="1" lang="zh-CN" altLang="en-US" dirty="0">
                <a:solidFill>
                  <a:schemeClr val="bg1"/>
                </a:solidFill>
              </a:rPr>
              <a:t> </a:t>
            </a:r>
            <a:r>
              <a:rPr kumimoji="1" lang="en-US" altLang="zh-CN" dirty="0">
                <a:solidFill>
                  <a:schemeClr val="bg1"/>
                </a:solidFill>
              </a:rPr>
              <a:t>to</a:t>
            </a:r>
            <a:r>
              <a:rPr kumimoji="1" lang="zh-CN" altLang="en-US" dirty="0">
                <a:solidFill>
                  <a:schemeClr val="bg1"/>
                </a:solidFill>
              </a:rPr>
              <a:t> </a:t>
            </a:r>
            <a:r>
              <a:rPr kumimoji="1" lang="en-US" altLang="zh-CN" dirty="0">
                <a:solidFill>
                  <a:schemeClr val="bg1"/>
                </a:solidFill>
              </a:rPr>
              <a:t>outliers,</a:t>
            </a:r>
            <a:r>
              <a:rPr kumimoji="1" lang="zh-CN" altLang="en-US" dirty="0">
                <a:solidFill>
                  <a:schemeClr val="bg1"/>
                </a:solidFill>
              </a:rPr>
              <a:t> </a:t>
            </a:r>
            <a:r>
              <a:rPr kumimoji="1" lang="en-US" altLang="zh-CN" dirty="0">
                <a:solidFill>
                  <a:schemeClr val="bg1"/>
                </a:solidFill>
              </a:rPr>
              <a:t>so</a:t>
            </a:r>
            <a:r>
              <a:rPr kumimoji="1" lang="zh-CN" altLang="en-US" dirty="0">
                <a:solidFill>
                  <a:schemeClr val="bg1"/>
                </a:solidFill>
              </a:rPr>
              <a:t> </a:t>
            </a:r>
            <a:r>
              <a:rPr kumimoji="1" lang="en-US" altLang="zh-CN" dirty="0">
                <a:solidFill>
                  <a:schemeClr val="bg1"/>
                </a:solidFill>
              </a:rPr>
              <a:t>we</a:t>
            </a:r>
            <a:r>
              <a:rPr kumimoji="1" lang="zh-CN" altLang="en-US" dirty="0">
                <a:solidFill>
                  <a:schemeClr val="bg1"/>
                </a:solidFill>
              </a:rPr>
              <a:t> </a:t>
            </a:r>
            <a:r>
              <a:rPr kumimoji="1" lang="en-US" altLang="zh-CN" dirty="0">
                <a:solidFill>
                  <a:schemeClr val="bg1"/>
                </a:solidFill>
              </a:rPr>
              <a:t>clip</a:t>
            </a:r>
            <a:r>
              <a:rPr kumimoji="1" lang="zh-CN" altLang="en-US" dirty="0">
                <a:solidFill>
                  <a:schemeClr val="bg1"/>
                </a:solidFill>
              </a:rPr>
              <a:t> </a:t>
            </a:r>
            <a:r>
              <a:rPr kumimoji="1" lang="en-US" altLang="zh-CN" dirty="0">
                <a:solidFill>
                  <a:schemeClr val="bg1"/>
                </a:solidFill>
              </a:rPr>
              <a:t>the</a:t>
            </a:r>
            <a:r>
              <a:rPr kumimoji="1" lang="zh-CN" altLang="en-US" dirty="0">
                <a:solidFill>
                  <a:schemeClr val="bg1"/>
                </a:solidFill>
              </a:rPr>
              <a:t> </a:t>
            </a:r>
            <a:r>
              <a:rPr kumimoji="1" lang="en-US" altLang="zh-CN" dirty="0">
                <a:solidFill>
                  <a:schemeClr val="bg1"/>
                </a:solidFill>
              </a:rPr>
              <a:t>return</a:t>
            </a:r>
            <a:r>
              <a:rPr kumimoji="1" lang="zh-CN" altLang="en-US" dirty="0">
                <a:solidFill>
                  <a:schemeClr val="bg1"/>
                </a:solidFill>
              </a:rPr>
              <a:t> </a:t>
            </a:r>
            <a:r>
              <a:rPr kumimoji="1" lang="en-US" altLang="zh-CN" dirty="0">
                <a:solidFill>
                  <a:schemeClr val="bg1"/>
                </a:solidFill>
              </a:rPr>
              <a:t>data</a:t>
            </a:r>
            <a:r>
              <a:rPr kumimoji="1" lang="zh-CN" altLang="en-US" dirty="0">
                <a:solidFill>
                  <a:schemeClr val="bg1"/>
                </a:solidFill>
              </a:rPr>
              <a:t> </a:t>
            </a:r>
            <a:r>
              <a:rPr kumimoji="1" lang="en-US" altLang="zh-CN" dirty="0">
                <a:solidFill>
                  <a:schemeClr val="bg1"/>
                </a:solidFill>
              </a:rPr>
              <a:t>as</a:t>
            </a:r>
            <a:r>
              <a:rPr kumimoji="1" lang="zh-CN" altLang="en-US" dirty="0">
                <a:solidFill>
                  <a:schemeClr val="bg1"/>
                </a:solidFill>
              </a:rPr>
              <a:t> </a:t>
            </a:r>
            <a:r>
              <a:rPr kumimoji="1" lang="en-US" altLang="zh-CN" dirty="0">
                <a:solidFill>
                  <a:schemeClr val="bg1"/>
                </a:solidFill>
              </a:rPr>
              <a:t>the</a:t>
            </a:r>
            <a:r>
              <a:rPr kumimoji="1" lang="zh-CN" altLang="en-US" dirty="0">
                <a:solidFill>
                  <a:schemeClr val="bg1"/>
                </a:solidFill>
              </a:rPr>
              <a:t> </a:t>
            </a:r>
            <a:r>
              <a:rPr kumimoji="1" lang="en-US" altLang="zh-CN" dirty="0">
                <a:solidFill>
                  <a:schemeClr val="bg1"/>
                </a:solidFill>
              </a:rPr>
              <a:t>training</a:t>
            </a:r>
            <a:r>
              <a:rPr kumimoji="1" lang="zh-CN" altLang="en-US" dirty="0">
                <a:solidFill>
                  <a:schemeClr val="bg1"/>
                </a:solidFill>
              </a:rPr>
              <a:t> </a:t>
            </a:r>
            <a:r>
              <a:rPr kumimoji="1" lang="en-US" altLang="zh-CN" dirty="0">
                <a:solidFill>
                  <a:schemeClr val="bg1"/>
                </a:solidFill>
              </a:rPr>
              <a:t>labels</a:t>
            </a:r>
            <a:r>
              <a:rPr kumimoji="1" lang="zh-CN" altLang="en-US" dirty="0">
                <a:solidFill>
                  <a:schemeClr val="bg1"/>
                </a:solidFill>
              </a:rPr>
              <a:t> </a:t>
            </a:r>
            <a:endParaRPr kumimoji="1" lang="en-US" altLang="zh-CN" dirty="0">
              <a:solidFill>
                <a:schemeClr val="bg1"/>
              </a:solidFill>
            </a:endParaRPr>
          </a:p>
          <a:p>
            <a:pPr marL="285750" indent="-285750">
              <a:buFont typeface="Arial" panose="020B0604020202020204" pitchFamily="34" charset="0"/>
              <a:buChar char="•"/>
            </a:pPr>
            <a:r>
              <a:rPr kumimoji="1" lang="en-US" altLang="zh-CN" dirty="0" err="1">
                <a:solidFill>
                  <a:schemeClr val="bg1"/>
                </a:solidFill>
              </a:rPr>
              <a:t>sklearn.preprocessing.RobustScaler</a:t>
            </a:r>
            <a:r>
              <a:rPr kumimoji="1" lang="en-US" altLang="zh-CN" dirty="0">
                <a:solidFill>
                  <a:schemeClr val="bg1"/>
                </a:solidFill>
              </a:rPr>
              <a:t>()</a:t>
            </a:r>
            <a:endParaRPr kumimoji="1" lang="zh-CN" altLang="en-US" dirty="0">
              <a:solidFill>
                <a:schemeClr val="bg1"/>
              </a:solidFill>
            </a:endParaRPr>
          </a:p>
        </p:txBody>
      </p:sp>
      <p:pic>
        <p:nvPicPr>
          <p:cNvPr id="7" name="图片 6">
            <a:extLst>
              <a:ext uri="{FF2B5EF4-FFF2-40B4-BE49-F238E27FC236}">
                <a16:creationId xmlns:a16="http://schemas.microsoft.com/office/drawing/2014/main" id="{C3008954-54B2-F144-841E-7A5A40D1F93C}"/>
              </a:ext>
            </a:extLst>
          </p:cNvPr>
          <p:cNvPicPr>
            <a:picLocks noChangeAspect="1"/>
          </p:cNvPicPr>
          <p:nvPr/>
        </p:nvPicPr>
        <p:blipFill>
          <a:blip r:embed="rId2"/>
          <a:stretch>
            <a:fillRect/>
          </a:stretch>
        </p:blipFill>
        <p:spPr>
          <a:xfrm>
            <a:off x="2252272" y="2031581"/>
            <a:ext cx="4021472" cy="3097961"/>
          </a:xfrm>
          <a:prstGeom prst="rect">
            <a:avLst/>
          </a:prstGeom>
        </p:spPr>
      </p:pic>
    </p:spTree>
    <p:extLst>
      <p:ext uri="{BB962C8B-B14F-4D97-AF65-F5344CB8AC3E}">
        <p14:creationId xmlns:p14="http://schemas.microsoft.com/office/powerpoint/2010/main" val="1879768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1</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2959159" y="4688115"/>
            <a:ext cx="1697003" cy="646331"/>
          </a:xfrm>
          <a:prstGeom prst="rect">
            <a:avLst/>
          </a:prstGeom>
          <a:noFill/>
        </p:spPr>
        <p:txBody>
          <a:bodyPr wrap="none" rtlCol="0">
            <a:spAutoFit/>
          </a:bodyPr>
          <a:lstStyle/>
          <a:p>
            <a:r>
              <a:rPr kumimoji="1" lang="en-US" altLang="zh-CN" b="0" dirty="0"/>
              <a:t>NN</a:t>
            </a:r>
            <a:r>
              <a:rPr kumimoji="1" lang="zh-CN" altLang="en-US" b="0" dirty="0"/>
              <a:t> </a:t>
            </a:r>
            <a:r>
              <a:rPr kumimoji="1" lang="en-US" altLang="zh-CN" b="0" dirty="0"/>
              <a:t>Architecture</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4</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8" name="图片 7">
            <a:extLst>
              <a:ext uri="{FF2B5EF4-FFF2-40B4-BE49-F238E27FC236}">
                <a16:creationId xmlns:a16="http://schemas.microsoft.com/office/drawing/2014/main" id="{78710BDC-9204-EA4E-AACB-AFB93ACA5CC2}"/>
              </a:ext>
            </a:extLst>
          </p:cNvPr>
          <p:cNvPicPr>
            <a:picLocks noChangeAspect="1"/>
          </p:cNvPicPr>
          <p:nvPr/>
        </p:nvPicPr>
        <p:blipFill>
          <a:blip r:embed="rId2"/>
          <a:stretch>
            <a:fillRect/>
          </a:stretch>
        </p:blipFill>
        <p:spPr>
          <a:xfrm>
            <a:off x="1689617" y="1821266"/>
            <a:ext cx="4195354" cy="2686050"/>
          </a:xfrm>
          <a:prstGeom prst="rect">
            <a:avLst/>
          </a:prstGeom>
        </p:spPr>
      </p:pic>
    </p:spTree>
    <p:extLst>
      <p:ext uri="{BB962C8B-B14F-4D97-AF65-F5344CB8AC3E}">
        <p14:creationId xmlns:p14="http://schemas.microsoft.com/office/powerpoint/2010/main" val="24519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1</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2895363" y="4730645"/>
            <a:ext cx="1524841" cy="646331"/>
          </a:xfrm>
          <a:prstGeom prst="rect">
            <a:avLst/>
          </a:prstGeom>
          <a:noFill/>
        </p:spPr>
        <p:txBody>
          <a:bodyPr wrap="none" rtlCol="0">
            <a:spAutoFit/>
          </a:bodyPr>
          <a:lstStyle/>
          <a:p>
            <a:r>
              <a:rPr kumimoji="1" lang="en-US" altLang="zh-CN" b="0" dirty="0"/>
              <a:t>Training</a:t>
            </a:r>
            <a:r>
              <a:rPr kumimoji="1" lang="zh-CN" altLang="en-US" b="0" dirty="0"/>
              <a:t> </a:t>
            </a:r>
            <a:r>
              <a:rPr kumimoji="1" lang="en-US" altLang="zh-CN" b="0" dirty="0"/>
              <a:t>Curve</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4</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2" name="图片 1">
            <a:extLst>
              <a:ext uri="{FF2B5EF4-FFF2-40B4-BE49-F238E27FC236}">
                <a16:creationId xmlns:a16="http://schemas.microsoft.com/office/drawing/2014/main" id="{9C6AA959-9423-9C48-9783-522532BDA06D}"/>
              </a:ext>
            </a:extLst>
          </p:cNvPr>
          <p:cNvPicPr>
            <a:picLocks noChangeAspect="1"/>
          </p:cNvPicPr>
          <p:nvPr/>
        </p:nvPicPr>
        <p:blipFill>
          <a:blip r:embed="rId2"/>
          <a:stretch>
            <a:fillRect/>
          </a:stretch>
        </p:blipFill>
        <p:spPr>
          <a:xfrm>
            <a:off x="1643708" y="1819005"/>
            <a:ext cx="4530140" cy="2710406"/>
          </a:xfrm>
          <a:prstGeom prst="rect">
            <a:avLst/>
          </a:prstGeom>
        </p:spPr>
      </p:pic>
    </p:spTree>
    <p:extLst>
      <p:ext uri="{BB962C8B-B14F-4D97-AF65-F5344CB8AC3E}">
        <p14:creationId xmlns:p14="http://schemas.microsoft.com/office/powerpoint/2010/main" val="163279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1</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3192492" y="4758989"/>
            <a:ext cx="1231619" cy="646331"/>
          </a:xfrm>
          <a:prstGeom prst="rect">
            <a:avLst/>
          </a:prstGeom>
          <a:noFill/>
        </p:spPr>
        <p:txBody>
          <a:bodyPr wrap="none" rtlCol="0">
            <a:spAutoFit/>
          </a:bodyPr>
          <a:lstStyle/>
          <a:p>
            <a:r>
              <a:rPr kumimoji="1" lang="en-US" altLang="zh-CN" b="0" dirty="0"/>
              <a:t>Predictions</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4</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7" name="图片 6">
            <a:extLst>
              <a:ext uri="{FF2B5EF4-FFF2-40B4-BE49-F238E27FC236}">
                <a16:creationId xmlns:a16="http://schemas.microsoft.com/office/drawing/2014/main" id="{BE02E803-58CD-344E-B5A4-16F604B497B4}"/>
              </a:ext>
            </a:extLst>
          </p:cNvPr>
          <p:cNvPicPr>
            <a:picLocks noChangeAspect="1"/>
          </p:cNvPicPr>
          <p:nvPr/>
        </p:nvPicPr>
        <p:blipFill>
          <a:blip r:embed="rId2"/>
          <a:stretch>
            <a:fillRect/>
          </a:stretch>
        </p:blipFill>
        <p:spPr>
          <a:xfrm>
            <a:off x="1613032" y="1872167"/>
            <a:ext cx="4591491" cy="2685589"/>
          </a:xfrm>
          <a:prstGeom prst="rect">
            <a:avLst/>
          </a:prstGeom>
        </p:spPr>
      </p:pic>
    </p:spTree>
    <p:extLst>
      <p:ext uri="{BB962C8B-B14F-4D97-AF65-F5344CB8AC3E}">
        <p14:creationId xmlns:p14="http://schemas.microsoft.com/office/powerpoint/2010/main" val="77454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2</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2842200" y="4826340"/>
            <a:ext cx="1697003" cy="646331"/>
          </a:xfrm>
          <a:prstGeom prst="rect">
            <a:avLst/>
          </a:prstGeom>
          <a:noFill/>
        </p:spPr>
        <p:txBody>
          <a:bodyPr wrap="none" rtlCol="0">
            <a:spAutoFit/>
          </a:bodyPr>
          <a:lstStyle/>
          <a:p>
            <a:r>
              <a:rPr kumimoji="1" lang="en-US" altLang="zh-CN" b="0" dirty="0"/>
              <a:t>NN</a:t>
            </a:r>
            <a:r>
              <a:rPr kumimoji="1" lang="zh-CN" altLang="en-US" b="0" dirty="0"/>
              <a:t> </a:t>
            </a:r>
            <a:r>
              <a:rPr kumimoji="1" lang="en-US" altLang="zh-CN" b="0" dirty="0"/>
              <a:t>Architecture</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Double-LSTM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3</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2" name="图片 1">
            <a:extLst>
              <a:ext uri="{FF2B5EF4-FFF2-40B4-BE49-F238E27FC236}">
                <a16:creationId xmlns:a16="http://schemas.microsoft.com/office/drawing/2014/main" id="{B72A84C3-FC5E-444F-9A11-0F117903FFA9}"/>
              </a:ext>
            </a:extLst>
          </p:cNvPr>
          <p:cNvPicPr>
            <a:picLocks noChangeAspect="1"/>
          </p:cNvPicPr>
          <p:nvPr/>
        </p:nvPicPr>
        <p:blipFill>
          <a:blip r:embed="rId2"/>
          <a:stretch>
            <a:fillRect/>
          </a:stretch>
        </p:blipFill>
        <p:spPr>
          <a:xfrm>
            <a:off x="1572976" y="1840540"/>
            <a:ext cx="4235450" cy="2858726"/>
          </a:xfrm>
          <a:prstGeom prst="rect">
            <a:avLst/>
          </a:prstGeom>
        </p:spPr>
      </p:pic>
    </p:spTree>
    <p:extLst>
      <p:ext uri="{BB962C8B-B14F-4D97-AF65-F5344CB8AC3E}">
        <p14:creationId xmlns:p14="http://schemas.microsoft.com/office/powerpoint/2010/main" val="1833920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2</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3106208" y="4716466"/>
            <a:ext cx="1591974" cy="646331"/>
          </a:xfrm>
          <a:prstGeom prst="rect">
            <a:avLst/>
          </a:prstGeom>
          <a:noFill/>
        </p:spPr>
        <p:txBody>
          <a:bodyPr wrap="none" rtlCol="0">
            <a:spAutoFit/>
          </a:bodyPr>
          <a:lstStyle/>
          <a:p>
            <a:r>
              <a:rPr kumimoji="1" lang="en-US" altLang="zh-CN" b="0" dirty="0"/>
              <a:t>Learning</a:t>
            </a:r>
            <a:r>
              <a:rPr kumimoji="1" lang="zh-CN" altLang="en-US" b="0" dirty="0"/>
              <a:t> </a:t>
            </a:r>
            <a:r>
              <a:rPr kumimoji="1" lang="en-US" altLang="zh-CN" b="0" dirty="0"/>
              <a:t>Curve</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Double-LSTM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3</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8" name="图片 7">
            <a:extLst>
              <a:ext uri="{FF2B5EF4-FFF2-40B4-BE49-F238E27FC236}">
                <a16:creationId xmlns:a16="http://schemas.microsoft.com/office/drawing/2014/main" id="{204C4DEC-BECD-6F4C-9255-56548F9A79B0}"/>
              </a:ext>
            </a:extLst>
          </p:cNvPr>
          <p:cNvPicPr>
            <a:picLocks noChangeAspect="1"/>
          </p:cNvPicPr>
          <p:nvPr/>
        </p:nvPicPr>
        <p:blipFill>
          <a:blip r:embed="rId2"/>
          <a:stretch>
            <a:fillRect/>
          </a:stretch>
        </p:blipFill>
        <p:spPr>
          <a:xfrm>
            <a:off x="1526747" y="1829644"/>
            <a:ext cx="4571999" cy="2722880"/>
          </a:xfrm>
          <a:prstGeom prst="rect">
            <a:avLst/>
          </a:prstGeom>
        </p:spPr>
      </p:pic>
    </p:spTree>
    <p:extLst>
      <p:ext uri="{BB962C8B-B14F-4D97-AF65-F5344CB8AC3E}">
        <p14:creationId xmlns:p14="http://schemas.microsoft.com/office/powerpoint/2010/main" val="4400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p:txBody>
          <a:bodyPr>
            <a:normAutofit fontScale="85000" lnSpcReduction="20000"/>
          </a:bodyPr>
          <a:lstStyle/>
          <a:p>
            <a:r>
              <a:rPr kumimoji="1" lang="en-CA" altLang="zh-CN" sz="3600" dirty="0">
                <a:latin typeface="Times New Roman" panose="02020603050405020304" pitchFamily="18" charset="0"/>
                <a:ea typeface="STFangsong" charset="-122"/>
                <a:cs typeface="Times New Roman" panose="02020603050405020304" pitchFamily="18" charset="0"/>
              </a:rPr>
              <a:t>Background</a:t>
            </a:r>
          </a:p>
          <a:p>
            <a:endParaRPr lang="en-US" sz="2400" dirty="0"/>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456493" y="1020939"/>
            <a:ext cx="8341277" cy="4989244"/>
          </a:xfrm>
        </p:spPr>
        <p:txBody>
          <a:bodyPr/>
          <a:lstStyle/>
          <a:p>
            <a:r>
              <a:rPr lang="en-CA" dirty="0"/>
              <a:t>We’re evaluating the merits of the paper’s comparative approach to estimating/predicting financial time series using LSTM vs. ARIMA models.</a:t>
            </a:r>
          </a:p>
          <a:p>
            <a:r>
              <a:rPr lang="en-CA" dirty="0"/>
              <a:t>The paper used an ARIMA(5,1,0) model as a baseline to estimate stock index (and stock) levels over time.</a:t>
            </a:r>
          </a:p>
          <a:p>
            <a:r>
              <a:rPr lang="en-CA" dirty="0"/>
              <a:t>As an improvement, it proposed a simple LSTM model with 1 dense layer and an Adam optimizer.</a:t>
            </a:r>
          </a:p>
          <a:p>
            <a:r>
              <a:rPr lang="en-CA" dirty="0"/>
              <a:t>The authors reported a 70-90% improvement based on their primary metric of Root Mean Square Error between actual and predicted values of the stock index levels.</a:t>
            </a:r>
          </a:p>
          <a:p>
            <a:r>
              <a:rPr lang="en-CA" dirty="0"/>
              <a:t>Our group proceed to evaluate the merit of this claim with particular focus on whether this approach had any merit from a trading strategy perspective.</a:t>
            </a:r>
          </a:p>
          <a:p>
            <a:endParaRPr lang="en-CA" dirty="0"/>
          </a:p>
        </p:txBody>
      </p:sp>
    </p:spTree>
    <p:extLst>
      <p:ext uri="{BB962C8B-B14F-4D97-AF65-F5344CB8AC3E}">
        <p14:creationId xmlns:p14="http://schemas.microsoft.com/office/powerpoint/2010/main" val="2078139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2</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3095577" y="4865315"/>
            <a:ext cx="1231619" cy="646331"/>
          </a:xfrm>
          <a:prstGeom prst="rect">
            <a:avLst/>
          </a:prstGeom>
          <a:noFill/>
        </p:spPr>
        <p:txBody>
          <a:bodyPr wrap="none" rtlCol="0">
            <a:spAutoFit/>
          </a:bodyPr>
          <a:lstStyle/>
          <a:p>
            <a:r>
              <a:rPr kumimoji="1" lang="en-US" altLang="zh-CN" b="0" dirty="0"/>
              <a:t>Predictions</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Double</a:t>
            </a:r>
            <a:r>
              <a:rPr kumimoji="1" lang="zh-CN" altLang="en-US" dirty="0">
                <a:solidFill>
                  <a:schemeClr val="bg1"/>
                </a:solidFill>
              </a:rPr>
              <a:t> </a:t>
            </a:r>
            <a:r>
              <a:rPr kumimoji="1" lang="en-US" altLang="zh-CN" dirty="0">
                <a:solidFill>
                  <a:schemeClr val="bg1"/>
                </a:solidFill>
              </a:rPr>
              <a:t>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3</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9" name="图片 8">
            <a:extLst>
              <a:ext uri="{FF2B5EF4-FFF2-40B4-BE49-F238E27FC236}">
                <a16:creationId xmlns:a16="http://schemas.microsoft.com/office/drawing/2014/main" id="{19DFC106-ED4E-154A-BB65-990907CEA2A0}"/>
              </a:ext>
            </a:extLst>
          </p:cNvPr>
          <p:cNvPicPr>
            <a:picLocks noChangeAspect="1"/>
          </p:cNvPicPr>
          <p:nvPr/>
        </p:nvPicPr>
        <p:blipFill>
          <a:blip r:embed="rId2"/>
          <a:stretch>
            <a:fillRect/>
          </a:stretch>
        </p:blipFill>
        <p:spPr>
          <a:xfrm>
            <a:off x="1415640" y="1965704"/>
            <a:ext cx="4591492" cy="2711167"/>
          </a:xfrm>
          <a:prstGeom prst="rect">
            <a:avLst/>
          </a:prstGeom>
        </p:spPr>
      </p:pic>
    </p:spTree>
    <p:extLst>
      <p:ext uri="{BB962C8B-B14F-4D97-AF65-F5344CB8AC3E}">
        <p14:creationId xmlns:p14="http://schemas.microsoft.com/office/powerpoint/2010/main" val="3781285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2</a:t>
            </a:r>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Double</a:t>
            </a:r>
            <a:r>
              <a:rPr kumimoji="1" lang="zh-CN" altLang="en-US" dirty="0">
                <a:solidFill>
                  <a:schemeClr val="bg1"/>
                </a:solidFill>
              </a:rPr>
              <a:t> </a:t>
            </a:r>
            <a:r>
              <a:rPr kumimoji="1" lang="en-US" altLang="zh-CN" dirty="0">
                <a:solidFill>
                  <a:schemeClr val="bg1"/>
                </a:solidFill>
              </a:rPr>
              <a:t>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3</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pic>
        <p:nvPicPr>
          <p:cNvPr id="8" name="图片 7">
            <a:extLst>
              <a:ext uri="{FF2B5EF4-FFF2-40B4-BE49-F238E27FC236}">
                <a16:creationId xmlns:a16="http://schemas.microsoft.com/office/drawing/2014/main" id="{0A843119-BBEB-C742-8C39-2ED478675D3A}"/>
              </a:ext>
            </a:extLst>
          </p:cNvPr>
          <p:cNvPicPr>
            <a:picLocks noChangeAspect="1"/>
          </p:cNvPicPr>
          <p:nvPr/>
        </p:nvPicPr>
        <p:blipFill>
          <a:blip r:embed="rId2"/>
          <a:stretch>
            <a:fillRect/>
          </a:stretch>
        </p:blipFill>
        <p:spPr>
          <a:xfrm>
            <a:off x="4051035" y="1861296"/>
            <a:ext cx="3460115" cy="2335363"/>
          </a:xfrm>
          <a:prstGeom prst="rect">
            <a:avLst/>
          </a:prstGeom>
        </p:spPr>
      </p:pic>
      <p:pic>
        <p:nvPicPr>
          <p:cNvPr id="9" name="图片 8">
            <a:extLst>
              <a:ext uri="{FF2B5EF4-FFF2-40B4-BE49-F238E27FC236}">
                <a16:creationId xmlns:a16="http://schemas.microsoft.com/office/drawing/2014/main" id="{67F06EFD-95E5-0445-977A-AEAD2106A390}"/>
              </a:ext>
            </a:extLst>
          </p:cNvPr>
          <p:cNvPicPr>
            <a:picLocks noChangeAspect="1"/>
          </p:cNvPicPr>
          <p:nvPr/>
        </p:nvPicPr>
        <p:blipFill>
          <a:blip r:embed="rId3"/>
          <a:stretch>
            <a:fillRect/>
          </a:stretch>
        </p:blipFill>
        <p:spPr>
          <a:xfrm>
            <a:off x="363185" y="1861296"/>
            <a:ext cx="3279810" cy="2335362"/>
          </a:xfrm>
          <a:prstGeom prst="rect">
            <a:avLst/>
          </a:prstGeom>
        </p:spPr>
      </p:pic>
      <p:sp>
        <p:nvSpPr>
          <p:cNvPr id="10" name="文本框 9">
            <a:extLst>
              <a:ext uri="{FF2B5EF4-FFF2-40B4-BE49-F238E27FC236}">
                <a16:creationId xmlns:a16="http://schemas.microsoft.com/office/drawing/2014/main" id="{ACD34CA3-F344-CA48-B2C1-0B6157FD17E1}"/>
              </a:ext>
            </a:extLst>
          </p:cNvPr>
          <p:cNvSpPr txBox="1"/>
          <p:nvPr/>
        </p:nvSpPr>
        <p:spPr>
          <a:xfrm>
            <a:off x="1344896" y="4447329"/>
            <a:ext cx="5583965" cy="646331"/>
          </a:xfrm>
          <a:prstGeom prst="rect">
            <a:avLst/>
          </a:prstGeom>
          <a:noFill/>
        </p:spPr>
        <p:txBody>
          <a:bodyPr wrap="none" rtlCol="0">
            <a:spAutoFit/>
          </a:bodyPr>
          <a:lstStyle/>
          <a:p>
            <a:pPr algn="ctr"/>
            <a:r>
              <a:rPr kumimoji="1" lang="en-US" altLang="zh-CN" b="0" dirty="0"/>
              <a:t>Evaluation:</a:t>
            </a:r>
            <a:r>
              <a:rPr kumimoji="1" lang="zh-CN" altLang="en-US" b="0" dirty="0"/>
              <a:t> </a:t>
            </a:r>
            <a:r>
              <a:rPr kumimoji="1" lang="en-US" altLang="zh-CN" b="0" dirty="0"/>
              <a:t>A</a:t>
            </a:r>
            <a:r>
              <a:rPr kumimoji="1" lang="zh-CN" altLang="en-US" dirty="0"/>
              <a:t> </a:t>
            </a:r>
            <a:r>
              <a:rPr kumimoji="1" lang="en-US" altLang="zh-CN" dirty="0"/>
              <a:t>simple</a:t>
            </a:r>
            <a:r>
              <a:rPr kumimoji="1" lang="zh-CN" altLang="en-US" dirty="0"/>
              <a:t> </a:t>
            </a:r>
            <a:r>
              <a:rPr kumimoji="1" lang="en-US" altLang="zh-CN" dirty="0"/>
              <a:t>trading</a:t>
            </a:r>
            <a:r>
              <a:rPr kumimoji="1" lang="zh-CN" altLang="en-US" dirty="0"/>
              <a:t> </a:t>
            </a:r>
            <a:r>
              <a:rPr kumimoji="1" lang="en-US" altLang="zh-CN" dirty="0"/>
              <a:t>strategy</a:t>
            </a:r>
            <a:r>
              <a:rPr kumimoji="1" lang="zh-CN" altLang="en-US" dirty="0"/>
              <a:t> </a:t>
            </a:r>
            <a:r>
              <a:rPr kumimoji="1" lang="en-US" altLang="zh-CN" dirty="0"/>
              <a:t>performance</a:t>
            </a:r>
          </a:p>
          <a:p>
            <a:pPr algn="ctr"/>
            <a:r>
              <a:rPr kumimoji="1" lang="en-US" altLang="zh-CN" b="0" dirty="0"/>
              <a:t>(Long</a:t>
            </a:r>
            <a:r>
              <a:rPr kumimoji="1" lang="zh-CN" altLang="en-US" b="0" dirty="0"/>
              <a:t> </a:t>
            </a:r>
            <a:r>
              <a:rPr kumimoji="1" lang="en-US" altLang="zh-CN" b="0" dirty="0"/>
              <a:t>when</a:t>
            </a:r>
            <a:r>
              <a:rPr kumimoji="1" lang="zh-CN" altLang="en-US" b="0" dirty="0"/>
              <a:t> </a:t>
            </a:r>
            <a:r>
              <a:rPr kumimoji="1" lang="en-US" altLang="zh-CN" b="0" dirty="0"/>
              <a:t>prediction</a:t>
            </a:r>
            <a:r>
              <a:rPr kumimoji="1" lang="zh-CN" altLang="en-US" b="0" dirty="0"/>
              <a:t> </a:t>
            </a:r>
            <a:r>
              <a:rPr kumimoji="1" lang="en-US" altLang="zh-CN" b="0" dirty="0"/>
              <a:t>&gt;</a:t>
            </a:r>
            <a:r>
              <a:rPr kumimoji="1" lang="zh-CN" altLang="en-US" b="0" dirty="0"/>
              <a:t> </a:t>
            </a:r>
            <a:r>
              <a:rPr kumimoji="1" lang="en-US" altLang="zh-CN" b="0" dirty="0"/>
              <a:t>0.1</a:t>
            </a:r>
            <a:r>
              <a:rPr kumimoji="1" lang="en-US" altLang="zh-CN" dirty="0"/>
              <a:t>,</a:t>
            </a:r>
            <a:r>
              <a:rPr kumimoji="1" lang="zh-CN" altLang="en-US" dirty="0"/>
              <a:t> </a:t>
            </a:r>
            <a:r>
              <a:rPr kumimoji="1" lang="en-US" altLang="zh-CN" dirty="0"/>
              <a:t>short</a:t>
            </a:r>
            <a:r>
              <a:rPr kumimoji="1" lang="zh-CN" altLang="en-US" dirty="0"/>
              <a:t> </a:t>
            </a:r>
            <a:r>
              <a:rPr kumimoji="1" lang="en-US" altLang="zh-CN" dirty="0"/>
              <a:t>when</a:t>
            </a:r>
            <a:r>
              <a:rPr kumimoji="1" lang="zh-CN" altLang="en-US" dirty="0"/>
              <a:t> </a:t>
            </a:r>
            <a:r>
              <a:rPr kumimoji="1" lang="en-US" altLang="zh-CN" dirty="0"/>
              <a:t>prediction</a:t>
            </a:r>
            <a:r>
              <a:rPr kumimoji="1" lang="zh-CN" altLang="en-US" dirty="0"/>
              <a:t> </a:t>
            </a:r>
            <a:r>
              <a:rPr kumimoji="1" lang="en-US" altLang="zh-CN" dirty="0"/>
              <a:t>&lt;</a:t>
            </a:r>
            <a:r>
              <a:rPr kumimoji="1" lang="zh-CN" altLang="en-US" dirty="0"/>
              <a:t> </a:t>
            </a:r>
            <a:r>
              <a:rPr kumimoji="1" lang="en-US" altLang="zh-CN" dirty="0"/>
              <a:t>0.1</a:t>
            </a:r>
            <a:r>
              <a:rPr kumimoji="1" lang="en-US" altLang="zh-CN" b="0" dirty="0"/>
              <a:t>)</a:t>
            </a:r>
          </a:p>
        </p:txBody>
      </p:sp>
    </p:spTree>
    <p:extLst>
      <p:ext uri="{BB962C8B-B14F-4D97-AF65-F5344CB8AC3E}">
        <p14:creationId xmlns:p14="http://schemas.microsoft.com/office/powerpoint/2010/main" val="305045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B21EE72-43B6-6949-BCD9-6DF5362B70D5}"/>
              </a:ext>
            </a:extLst>
          </p:cNvPr>
          <p:cNvSpPr>
            <a:spLocks noGrp="1"/>
          </p:cNvSpPr>
          <p:nvPr>
            <p:ph idx="13"/>
          </p:nvPr>
        </p:nvSpPr>
        <p:spPr/>
        <p:txBody>
          <a:bodyPr/>
          <a:lstStyle/>
          <a:p>
            <a:r>
              <a:rPr kumimoji="1" lang="en-US" altLang="zh-CN" dirty="0"/>
              <a:t>Training</a:t>
            </a:r>
            <a:r>
              <a:rPr kumimoji="1" lang="zh-CN" altLang="en-US" dirty="0"/>
              <a:t> </a:t>
            </a:r>
            <a:r>
              <a:rPr kumimoji="1" lang="en-US" altLang="zh-CN" dirty="0"/>
              <a:t>Model</a:t>
            </a:r>
            <a:r>
              <a:rPr kumimoji="1" lang="zh-CN" altLang="en-US" dirty="0"/>
              <a:t> </a:t>
            </a:r>
            <a:r>
              <a:rPr kumimoji="1" lang="en-US" altLang="zh-CN" dirty="0"/>
              <a:t>2</a:t>
            </a:r>
            <a:endParaRPr kumimoji="1" lang="zh-CN" altLang="en-US" dirty="0"/>
          </a:p>
        </p:txBody>
      </p:sp>
      <p:sp>
        <p:nvSpPr>
          <p:cNvPr id="5" name="文本框 4">
            <a:extLst>
              <a:ext uri="{FF2B5EF4-FFF2-40B4-BE49-F238E27FC236}">
                <a16:creationId xmlns:a16="http://schemas.microsoft.com/office/drawing/2014/main" id="{FFE2F7EB-BA9F-EA44-A710-34011C1F5FFA}"/>
              </a:ext>
            </a:extLst>
          </p:cNvPr>
          <p:cNvSpPr txBox="1"/>
          <p:nvPr/>
        </p:nvSpPr>
        <p:spPr>
          <a:xfrm>
            <a:off x="3328970" y="4146085"/>
            <a:ext cx="1159613" cy="646331"/>
          </a:xfrm>
          <a:prstGeom prst="rect">
            <a:avLst/>
          </a:prstGeom>
          <a:noFill/>
        </p:spPr>
        <p:txBody>
          <a:bodyPr wrap="none" rtlCol="0">
            <a:spAutoFit/>
          </a:bodyPr>
          <a:lstStyle/>
          <a:p>
            <a:r>
              <a:rPr kumimoji="1" lang="en-US" altLang="zh-CN" b="0" dirty="0"/>
              <a:t>Evaluation</a:t>
            </a:r>
          </a:p>
          <a:p>
            <a:endParaRPr kumimoji="1" lang="zh-CN" altLang="en-US" dirty="0"/>
          </a:p>
        </p:txBody>
      </p:sp>
      <p:sp>
        <p:nvSpPr>
          <p:cNvPr id="3" name="文本框 2">
            <a:extLst>
              <a:ext uri="{FF2B5EF4-FFF2-40B4-BE49-F238E27FC236}">
                <a16:creationId xmlns:a16="http://schemas.microsoft.com/office/drawing/2014/main" id="{09DC3646-8DC6-914C-91DF-E900DADB9B7E}"/>
              </a:ext>
            </a:extLst>
          </p:cNvPr>
          <p:cNvSpPr txBox="1"/>
          <p:nvPr/>
        </p:nvSpPr>
        <p:spPr>
          <a:xfrm>
            <a:off x="642585" y="1057053"/>
            <a:ext cx="457200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bg1"/>
                </a:solidFill>
              </a:rPr>
              <a:t>Double</a:t>
            </a:r>
            <a:r>
              <a:rPr kumimoji="1" lang="zh-CN" altLang="en-US" dirty="0">
                <a:solidFill>
                  <a:schemeClr val="bg1"/>
                </a:solidFill>
              </a:rPr>
              <a:t> </a:t>
            </a:r>
            <a:r>
              <a:rPr kumimoji="1" lang="en-US" altLang="zh-CN" dirty="0">
                <a:solidFill>
                  <a:schemeClr val="bg1"/>
                </a:solidFill>
              </a:rPr>
              <a:t>LSTM</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3</a:t>
            </a:r>
            <a:r>
              <a:rPr kumimoji="1" lang="zh-CN" altLang="en-US" dirty="0">
                <a:solidFill>
                  <a:schemeClr val="bg1"/>
                </a:solidFill>
              </a:rPr>
              <a:t> </a:t>
            </a:r>
            <a:r>
              <a:rPr kumimoji="1" lang="en-US" altLang="zh-CN" dirty="0">
                <a:solidFill>
                  <a:schemeClr val="bg1"/>
                </a:solidFill>
              </a:rPr>
              <a:t>Dense</a:t>
            </a:r>
            <a:r>
              <a:rPr kumimoji="1" lang="zh-CN" altLang="en-US" dirty="0">
                <a:solidFill>
                  <a:schemeClr val="bg1"/>
                </a:solidFill>
              </a:rPr>
              <a:t> </a:t>
            </a:r>
          </a:p>
        </p:txBody>
      </p:sp>
      <p:graphicFrame>
        <p:nvGraphicFramePr>
          <p:cNvPr id="7" name="表格 7">
            <a:extLst>
              <a:ext uri="{FF2B5EF4-FFF2-40B4-BE49-F238E27FC236}">
                <a16:creationId xmlns:a16="http://schemas.microsoft.com/office/drawing/2014/main" id="{709DF01D-B2E6-7743-B162-DD76BF3E5DF4}"/>
              </a:ext>
            </a:extLst>
          </p:cNvPr>
          <p:cNvGraphicFramePr>
            <a:graphicFrameLocks noGrp="1"/>
          </p:cNvGraphicFramePr>
          <p:nvPr>
            <p:extLst>
              <p:ext uri="{D42A27DB-BD31-4B8C-83A1-F6EECF244321}">
                <p14:modId xmlns:p14="http://schemas.microsoft.com/office/powerpoint/2010/main" val="2224671510"/>
              </p:ext>
            </p:extLst>
          </p:nvPr>
        </p:nvGraphicFramePr>
        <p:xfrm>
          <a:off x="860777" y="2466636"/>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431472337"/>
                    </a:ext>
                  </a:extLst>
                </a:gridCol>
                <a:gridCol w="1524000">
                  <a:extLst>
                    <a:ext uri="{9D8B030D-6E8A-4147-A177-3AD203B41FA5}">
                      <a16:colId xmlns:a16="http://schemas.microsoft.com/office/drawing/2014/main" val="4287272291"/>
                    </a:ext>
                  </a:extLst>
                </a:gridCol>
                <a:gridCol w="1524000">
                  <a:extLst>
                    <a:ext uri="{9D8B030D-6E8A-4147-A177-3AD203B41FA5}">
                      <a16:colId xmlns:a16="http://schemas.microsoft.com/office/drawing/2014/main" val="3226030211"/>
                    </a:ext>
                  </a:extLst>
                </a:gridCol>
                <a:gridCol w="1524000">
                  <a:extLst>
                    <a:ext uri="{9D8B030D-6E8A-4147-A177-3AD203B41FA5}">
                      <a16:colId xmlns:a16="http://schemas.microsoft.com/office/drawing/2014/main" val="1449808421"/>
                    </a:ext>
                  </a:extLst>
                </a:gridCol>
              </a:tblGrid>
              <a:tr h="370840">
                <a:tc>
                  <a:txBody>
                    <a:bodyPr/>
                    <a:lstStyle/>
                    <a:p>
                      <a:endParaRPr lang="zh-CN" altLang="en-US" dirty="0"/>
                    </a:p>
                  </a:txBody>
                  <a:tcPr/>
                </a:tc>
                <a:tc>
                  <a:txBody>
                    <a:bodyPr/>
                    <a:lstStyle/>
                    <a:p>
                      <a:r>
                        <a:rPr lang="en-US" altLang="zh-CN" dirty="0"/>
                        <a:t>Null</a:t>
                      </a:r>
                      <a:r>
                        <a:rPr lang="zh-CN" altLang="en-US" dirty="0"/>
                        <a:t> </a:t>
                      </a:r>
                      <a:r>
                        <a:rPr lang="en-US" altLang="zh-CN" dirty="0"/>
                        <a:t>Predictor</a:t>
                      </a:r>
                      <a:endParaRPr lang="zh-CN" altLang="en-US" dirty="0"/>
                    </a:p>
                  </a:txBody>
                  <a:tcPr/>
                </a:tc>
                <a:tc>
                  <a:txBody>
                    <a:bodyPr/>
                    <a:lstStyle/>
                    <a:p>
                      <a:r>
                        <a:rPr lang="en-US" altLang="zh-CN" dirty="0"/>
                        <a:t>Model</a:t>
                      </a:r>
                      <a:r>
                        <a:rPr lang="zh-CN" altLang="en-US" dirty="0"/>
                        <a:t> </a:t>
                      </a:r>
                      <a:r>
                        <a:rPr lang="en-US" altLang="zh-CN" dirty="0"/>
                        <a:t>1</a:t>
                      </a:r>
                      <a:endParaRPr lang="zh-CN" altLang="en-US" dirty="0"/>
                    </a:p>
                  </a:txBody>
                  <a:tcPr/>
                </a:tc>
                <a:tc>
                  <a:txBody>
                    <a:bodyPr/>
                    <a:lstStyle/>
                    <a:p>
                      <a:r>
                        <a:rPr lang="en-US" altLang="zh-CN" dirty="0"/>
                        <a:t>Model</a:t>
                      </a:r>
                      <a:r>
                        <a:rPr lang="zh-CN" altLang="en-US" dirty="0"/>
                        <a:t> </a:t>
                      </a:r>
                      <a:r>
                        <a:rPr lang="en-US" altLang="zh-CN" dirty="0"/>
                        <a:t>2</a:t>
                      </a:r>
                      <a:endParaRPr lang="zh-CN" altLang="en-US" dirty="0"/>
                    </a:p>
                  </a:txBody>
                  <a:tcPr/>
                </a:tc>
                <a:extLst>
                  <a:ext uri="{0D108BD9-81ED-4DB2-BD59-A6C34878D82A}">
                    <a16:rowId xmlns:a16="http://schemas.microsoft.com/office/drawing/2014/main" val="2360625062"/>
                  </a:ext>
                </a:extLst>
              </a:tr>
              <a:tr h="370840">
                <a:tc>
                  <a:txBody>
                    <a:bodyPr/>
                    <a:lstStyle/>
                    <a:p>
                      <a:r>
                        <a:rPr lang="en-US" altLang="zh-CN" dirty="0"/>
                        <a:t>MSE</a:t>
                      </a:r>
                      <a:r>
                        <a:rPr lang="zh-CN" altLang="en-US" dirty="0"/>
                        <a:t> </a:t>
                      </a:r>
                      <a:r>
                        <a:rPr lang="en-US" altLang="zh-CN" dirty="0"/>
                        <a:t>(%)</a:t>
                      </a:r>
                      <a:endParaRPr lang="zh-CN" altLang="en-US" dirty="0"/>
                    </a:p>
                  </a:txBody>
                  <a:tcPr/>
                </a:tc>
                <a:tc>
                  <a:txBody>
                    <a:bodyPr/>
                    <a:lstStyle/>
                    <a:p>
                      <a:r>
                        <a:rPr lang="en-US" altLang="zh-CN" dirty="0">
                          <a:solidFill>
                            <a:srgbClr val="00B050"/>
                          </a:solidFill>
                        </a:rPr>
                        <a:t>0.7384</a:t>
                      </a:r>
                      <a:endParaRPr lang="zh-CN" altLang="en-US" dirty="0">
                        <a:solidFill>
                          <a:srgbClr val="00B050"/>
                        </a:solidFill>
                      </a:endParaRPr>
                    </a:p>
                  </a:txBody>
                  <a:tcPr/>
                </a:tc>
                <a:tc>
                  <a:txBody>
                    <a:bodyPr/>
                    <a:lstStyle/>
                    <a:p>
                      <a:r>
                        <a:rPr lang="en-US" altLang="zh-CN" dirty="0"/>
                        <a:t>0.7392</a:t>
                      </a:r>
                      <a:endParaRPr lang="zh-CN" altLang="en-US" dirty="0"/>
                    </a:p>
                  </a:txBody>
                  <a:tcPr/>
                </a:tc>
                <a:tc>
                  <a:txBody>
                    <a:bodyPr/>
                    <a:lstStyle/>
                    <a:p>
                      <a:r>
                        <a:rPr lang="en-US" altLang="zh-CN" dirty="0">
                          <a:solidFill>
                            <a:srgbClr val="FF0000"/>
                          </a:solidFill>
                        </a:rPr>
                        <a:t>0.7693</a:t>
                      </a:r>
                      <a:endParaRPr lang="zh-CN" altLang="en-US" dirty="0">
                        <a:solidFill>
                          <a:srgbClr val="FF0000"/>
                        </a:solidFill>
                      </a:endParaRPr>
                    </a:p>
                  </a:txBody>
                  <a:tcPr/>
                </a:tc>
                <a:extLst>
                  <a:ext uri="{0D108BD9-81ED-4DB2-BD59-A6C34878D82A}">
                    <a16:rowId xmlns:a16="http://schemas.microsoft.com/office/drawing/2014/main" val="2522199839"/>
                  </a:ext>
                </a:extLst>
              </a:tr>
              <a:tr h="370840">
                <a:tc>
                  <a:txBody>
                    <a:bodyPr/>
                    <a:lstStyle/>
                    <a:p>
                      <a:r>
                        <a:rPr lang="en-US" altLang="zh-CN" dirty="0"/>
                        <a:t>MAE</a:t>
                      </a:r>
                      <a:r>
                        <a:rPr lang="zh-CN" altLang="en-US" dirty="0"/>
                        <a:t> </a:t>
                      </a:r>
                      <a:r>
                        <a:rPr lang="en-US" altLang="zh-CN" dirty="0"/>
                        <a:t>(%)</a:t>
                      </a:r>
                      <a:endParaRPr lang="zh-CN" altLang="en-US" dirty="0"/>
                    </a:p>
                  </a:txBody>
                  <a:tcPr/>
                </a:tc>
                <a:tc>
                  <a:txBody>
                    <a:bodyPr/>
                    <a:lstStyle/>
                    <a:p>
                      <a:r>
                        <a:rPr lang="en-US" altLang="zh-CN" dirty="0">
                          <a:solidFill>
                            <a:srgbClr val="00B050"/>
                          </a:solidFill>
                        </a:rPr>
                        <a:t>0.5886</a:t>
                      </a:r>
                      <a:endParaRPr lang="zh-CN" altLang="en-US" dirty="0">
                        <a:solidFill>
                          <a:srgbClr val="00B050"/>
                        </a:solidFill>
                      </a:endParaRPr>
                    </a:p>
                  </a:txBody>
                  <a:tcPr/>
                </a:tc>
                <a:tc>
                  <a:txBody>
                    <a:bodyPr/>
                    <a:lstStyle/>
                    <a:p>
                      <a:r>
                        <a:rPr lang="en-US" altLang="zh-CN" dirty="0"/>
                        <a:t>0.5886</a:t>
                      </a:r>
                      <a:endParaRPr lang="zh-CN" altLang="en-US" dirty="0"/>
                    </a:p>
                  </a:txBody>
                  <a:tcPr/>
                </a:tc>
                <a:tc>
                  <a:txBody>
                    <a:bodyPr/>
                    <a:lstStyle/>
                    <a:p>
                      <a:r>
                        <a:rPr lang="en-US" altLang="zh-CN" dirty="0">
                          <a:solidFill>
                            <a:srgbClr val="FF0000"/>
                          </a:solidFill>
                        </a:rPr>
                        <a:t>0.5996</a:t>
                      </a:r>
                      <a:endParaRPr lang="zh-CN" altLang="en-US" dirty="0">
                        <a:solidFill>
                          <a:srgbClr val="FF0000"/>
                        </a:solidFill>
                      </a:endParaRPr>
                    </a:p>
                  </a:txBody>
                  <a:tcPr/>
                </a:tc>
                <a:extLst>
                  <a:ext uri="{0D108BD9-81ED-4DB2-BD59-A6C34878D82A}">
                    <a16:rowId xmlns:a16="http://schemas.microsoft.com/office/drawing/2014/main" val="3127225179"/>
                  </a:ext>
                </a:extLst>
              </a:tr>
              <a:tr h="370840">
                <a:tc>
                  <a:txBody>
                    <a:bodyPr/>
                    <a:lstStyle/>
                    <a:p>
                      <a:endParaRPr lang="zh-CN" altLang="en-US" dirty="0"/>
                    </a:p>
                  </a:txBody>
                  <a:tcPr/>
                </a:tc>
                <a:tc>
                  <a:txBody>
                    <a:bodyPr/>
                    <a:lstStyle/>
                    <a:p>
                      <a:endParaRPr lang="zh-CN" altLang="en-US" dirty="0"/>
                    </a:p>
                  </a:txBody>
                  <a:tcPr/>
                </a:tc>
                <a:tc>
                  <a:txBody>
                    <a:bodyPr/>
                    <a:lstStyle/>
                    <a:p>
                      <a:r>
                        <a:rPr lang="en-US" altLang="zh-CN" dirty="0">
                          <a:solidFill>
                            <a:schemeClr val="tx2"/>
                          </a:solidFill>
                        </a:rPr>
                        <a:t>Underfitting</a:t>
                      </a:r>
                      <a:endParaRPr lang="zh-CN" altLang="en-US" dirty="0">
                        <a:solidFill>
                          <a:schemeClr val="tx2"/>
                        </a:solidFill>
                      </a:endParaRPr>
                    </a:p>
                  </a:txBody>
                  <a:tcPr/>
                </a:tc>
                <a:tc>
                  <a:txBody>
                    <a:bodyPr/>
                    <a:lstStyle/>
                    <a:p>
                      <a:r>
                        <a:rPr lang="en-US" altLang="zh-CN" dirty="0">
                          <a:solidFill>
                            <a:schemeClr val="tx2"/>
                          </a:solidFill>
                        </a:rPr>
                        <a:t>Overfitting</a:t>
                      </a:r>
                      <a:endParaRPr lang="zh-CN" altLang="en-US" dirty="0">
                        <a:solidFill>
                          <a:schemeClr val="tx2"/>
                        </a:solidFill>
                      </a:endParaRPr>
                    </a:p>
                  </a:txBody>
                  <a:tcPr/>
                </a:tc>
                <a:extLst>
                  <a:ext uri="{0D108BD9-81ED-4DB2-BD59-A6C34878D82A}">
                    <a16:rowId xmlns:a16="http://schemas.microsoft.com/office/drawing/2014/main" val="2349029235"/>
                  </a:ext>
                </a:extLst>
              </a:tr>
            </a:tbl>
          </a:graphicData>
        </a:graphic>
      </p:graphicFrame>
    </p:spTree>
    <p:extLst>
      <p:ext uri="{BB962C8B-B14F-4D97-AF65-F5344CB8AC3E}">
        <p14:creationId xmlns:p14="http://schemas.microsoft.com/office/powerpoint/2010/main" val="1969660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F8311-2185-3347-9BAE-DDF67213090E}"/>
              </a:ext>
            </a:extLst>
          </p:cNvPr>
          <p:cNvSpPr>
            <a:spLocks noGrp="1"/>
          </p:cNvSpPr>
          <p:nvPr>
            <p:ph type="title"/>
          </p:nvPr>
        </p:nvSpPr>
        <p:spPr/>
        <p:txBody>
          <a:bodyPr/>
          <a:lstStyle/>
          <a:p>
            <a:r>
              <a:rPr kumimoji="1" lang="zh-CN" altLang="en-US" dirty="0"/>
              <a:t> </a:t>
            </a:r>
          </a:p>
        </p:txBody>
      </p:sp>
      <p:sp>
        <p:nvSpPr>
          <p:cNvPr id="3" name="内容占位符 2">
            <a:extLst>
              <a:ext uri="{FF2B5EF4-FFF2-40B4-BE49-F238E27FC236}">
                <a16:creationId xmlns:a16="http://schemas.microsoft.com/office/drawing/2014/main" id="{73F167C8-C10A-5745-AECC-80F3D07C96E0}"/>
              </a:ext>
            </a:extLst>
          </p:cNvPr>
          <p:cNvSpPr>
            <a:spLocks noGrp="1"/>
          </p:cNvSpPr>
          <p:nvPr>
            <p:ph idx="1"/>
          </p:nvPr>
        </p:nvSpPr>
        <p:spPr>
          <a:xfrm>
            <a:off x="457200" y="2165791"/>
            <a:ext cx="8229600" cy="2526418"/>
          </a:xfrm>
        </p:spPr>
        <p:txBody>
          <a:bodyPr/>
          <a:lstStyle/>
          <a:p>
            <a:r>
              <a:rPr kumimoji="1" lang="en-US" altLang="zh-CN" dirty="0"/>
              <a:t>More</a:t>
            </a:r>
            <a:r>
              <a:rPr kumimoji="1" lang="zh-CN" altLang="en-US" dirty="0"/>
              <a:t> </a:t>
            </a:r>
            <a:r>
              <a:rPr kumimoji="1" lang="en-US" altLang="zh-CN" dirty="0"/>
              <a:t>data:</a:t>
            </a:r>
            <a:r>
              <a:rPr kumimoji="1" lang="zh-CN" altLang="en-US" dirty="0"/>
              <a:t> </a:t>
            </a:r>
            <a:r>
              <a:rPr kumimoji="1" lang="en-US" altLang="zh-CN" dirty="0"/>
              <a:t>1-min</a:t>
            </a:r>
            <a:r>
              <a:rPr kumimoji="1" lang="zh-CN" altLang="en-US" dirty="0"/>
              <a:t> </a:t>
            </a:r>
            <a:r>
              <a:rPr kumimoji="1" lang="en-US" altLang="zh-CN" dirty="0"/>
              <a:t>frequency</a:t>
            </a:r>
            <a:r>
              <a:rPr kumimoji="1" lang="zh-CN" altLang="en-US" dirty="0"/>
              <a:t> </a:t>
            </a:r>
            <a:r>
              <a:rPr kumimoji="1" lang="en-US" altLang="zh-CN" dirty="0"/>
              <a:t>BTC/USD</a:t>
            </a:r>
            <a:r>
              <a:rPr kumimoji="1" lang="zh-CN" altLang="en-US" dirty="0"/>
              <a:t> </a:t>
            </a:r>
            <a:r>
              <a:rPr kumimoji="1" lang="en-US" altLang="zh-CN" dirty="0"/>
              <a:t>data</a:t>
            </a:r>
          </a:p>
          <a:p>
            <a:endParaRPr kumimoji="1" lang="en-US" altLang="zh-CN" dirty="0"/>
          </a:p>
          <a:p>
            <a:r>
              <a:rPr kumimoji="1" lang="en-US" altLang="zh-CN" dirty="0"/>
              <a:t>Feature</a:t>
            </a:r>
            <a:r>
              <a:rPr kumimoji="1" lang="zh-CN" altLang="en-US" dirty="0"/>
              <a:t> </a:t>
            </a:r>
            <a:r>
              <a:rPr kumimoji="1" lang="en-US" altLang="zh-CN" dirty="0"/>
              <a:t>Engineering</a:t>
            </a:r>
          </a:p>
          <a:p>
            <a:endParaRPr kumimoji="1" lang="en-US" altLang="zh-CN" dirty="0"/>
          </a:p>
          <a:p>
            <a:r>
              <a:rPr kumimoji="1" lang="en-US" altLang="zh-CN" dirty="0"/>
              <a:t>Classification</a:t>
            </a:r>
            <a:r>
              <a:rPr kumimoji="1" lang="zh-CN" altLang="en-US" dirty="0"/>
              <a:t> </a:t>
            </a:r>
            <a:r>
              <a:rPr kumimoji="1" lang="en-US" altLang="zh-CN" dirty="0"/>
              <a:t>vs</a:t>
            </a:r>
            <a:r>
              <a:rPr kumimoji="1" lang="zh-CN" altLang="en-US" dirty="0"/>
              <a:t> </a:t>
            </a:r>
            <a:r>
              <a:rPr kumimoji="1" lang="en-US" altLang="zh-CN" dirty="0"/>
              <a:t>Regression</a:t>
            </a:r>
            <a:endParaRPr kumimoji="1" lang="zh-CN" altLang="en-US" dirty="0"/>
          </a:p>
        </p:txBody>
      </p:sp>
      <p:sp>
        <p:nvSpPr>
          <p:cNvPr id="4" name="内容占位符 3">
            <a:extLst>
              <a:ext uri="{FF2B5EF4-FFF2-40B4-BE49-F238E27FC236}">
                <a16:creationId xmlns:a16="http://schemas.microsoft.com/office/drawing/2014/main" id="{D54D20FC-5BE1-484B-8BDD-77BB4744ABA7}"/>
              </a:ext>
            </a:extLst>
          </p:cNvPr>
          <p:cNvSpPr>
            <a:spLocks noGrp="1"/>
          </p:cNvSpPr>
          <p:nvPr>
            <p:ph idx="13"/>
          </p:nvPr>
        </p:nvSpPr>
        <p:spPr/>
        <p:txBody>
          <a:bodyPr/>
          <a:lstStyle/>
          <a:p>
            <a:r>
              <a:rPr kumimoji="1" lang="en-US" altLang="zh-CN" dirty="0"/>
              <a:t>Future</a:t>
            </a:r>
            <a:r>
              <a:rPr kumimoji="1" lang="zh-CN" altLang="en-US" dirty="0"/>
              <a:t> </a:t>
            </a:r>
            <a:r>
              <a:rPr kumimoji="1" lang="en-US" altLang="zh-CN" dirty="0"/>
              <a:t>Improvements</a:t>
            </a:r>
            <a:endParaRPr kumimoji="1" lang="zh-CN" altLang="en-US" dirty="0"/>
          </a:p>
        </p:txBody>
      </p:sp>
      <p:sp>
        <p:nvSpPr>
          <p:cNvPr id="5" name="内容占位符 4">
            <a:extLst>
              <a:ext uri="{FF2B5EF4-FFF2-40B4-BE49-F238E27FC236}">
                <a16:creationId xmlns:a16="http://schemas.microsoft.com/office/drawing/2014/main" id="{7067A8B8-9D66-4A4A-9031-D7377ED55359}"/>
              </a:ext>
            </a:extLst>
          </p:cNvPr>
          <p:cNvSpPr>
            <a:spLocks noGrp="1"/>
          </p:cNvSpPr>
          <p:nvPr>
            <p:ph idx="14"/>
          </p:nvPr>
        </p:nvSpPr>
        <p:spPr>
          <a:xfrm>
            <a:off x="3797031" y="312434"/>
            <a:ext cx="2759633" cy="492365"/>
          </a:xfrm>
        </p:spPr>
        <p:txBody>
          <a:bodyPr>
            <a:normAutofit/>
          </a:bodyPr>
          <a:lstStyle/>
          <a:p>
            <a:r>
              <a:rPr kumimoji="1" lang="en-US" altLang="zh-CN" dirty="0"/>
              <a:t>LSTM</a:t>
            </a:r>
            <a:r>
              <a:rPr kumimoji="1" lang="zh-CN" altLang="en-US" dirty="0"/>
              <a:t> </a:t>
            </a:r>
            <a:r>
              <a:rPr kumimoji="1" lang="en-US" altLang="zh-CN" dirty="0"/>
              <a:t>forecast</a:t>
            </a:r>
            <a:r>
              <a:rPr kumimoji="1" lang="zh-CN" altLang="en-US" dirty="0"/>
              <a:t> </a:t>
            </a:r>
            <a:r>
              <a:rPr kumimoji="1" lang="en-US" altLang="zh-CN" dirty="0"/>
              <a:t>return</a:t>
            </a:r>
            <a:endParaRPr kumimoji="1" lang="zh-CN" altLang="en-US" dirty="0"/>
          </a:p>
        </p:txBody>
      </p:sp>
    </p:spTree>
    <p:extLst>
      <p:ext uri="{BB962C8B-B14F-4D97-AF65-F5344CB8AC3E}">
        <p14:creationId xmlns:p14="http://schemas.microsoft.com/office/powerpoint/2010/main" val="135576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029" y="361708"/>
            <a:ext cx="8229600" cy="1143000"/>
          </a:xfrm>
        </p:spPr>
        <p:txBody>
          <a:bodyPr>
            <a:normAutofit/>
          </a:bodyPr>
          <a:lstStyle/>
          <a:p>
            <a:pPr algn="ctr"/>
            <a:r>
              <a:rPr lang="en-US" altLang="zh-CN" sz="4200" dirty="0"/>
              <a:t>Thank</a:t>
            </a:r>
            <a:r>
              <a:rPr lang="zh-CN" altLang="en-US" sz="4200" dirty="0"/>
              <a:t> </a:t>
            </a:r>
            <a:r>
              <a:rPr lang="en-US" altLang="zh-CN" sz="4200" dirty="0"/>
              <a:t>you!</a:t>
            </a:r>
            <a:endParaRPr lang="en-US" sz="4200" dirty="0"/>
          </a:p>
        </p:txBody>
      </p:sp>
      <p:sp>
        <p:nvSpPr>
          <p:cNvPr id="3" name="矩形 2">
            <a:extLst>
              <a:ext uri="{FF2B5EF4-FFF2-40B4-BE49-F238E27FC236}">
                <a16:creationId xmlns:a16="http://schemas.microsoft.com/office/drawing/2014/main" id="{F07D1900-5C30-6244-A546-6C8F73AE5DBF}"/>
              </a:ext>
            </a:extLst>
          </p:cNvPr>
          <p:cNvSpPr/>
          <p:nvPr/>
        </p:nvSpPr>
        <p:spPr>
          <a:xfrm>
            <a:off x="946901" y="1520858"/>
            <a:ext cx="7250197" cy="3877985"/>
          </a:xfrm>
          <a:prstGeom prst="rect">
            <a:avLst/>
          </a:prstGeom>
        </p:spPr>
        <p:txBody>
          <a:bodyPr wrap="square">
            <a:spAutoFit/>
          </a:bodyPr>
          <a:lstStyle/>
          <a:p>
            <a:r>
              <a:rPr lang="en-US" altLang="zh-CN" sz="2400" b="1" u="sng" dirty="0">
                <a:latin typeface="Times New Roman" panose="02020603050405020304" pitchFamily="18" charset="0"/>
                <a:cs typeface="Times New Roman" panose="02020603050405020304" pitchFamily="18" charset="0"/>
              </a:rPr>
              <a:t>References</a:t>
            </a:r>
          </a:p>
          <a:p>
            <a:endParaRPr lang="en-US" altLang="zh-CN" sz="2400" b="1" u="sng" dirty="0">
              <a:latin typeface="Times New Roman" panose="02020603050405020304" pitchFamily="18" charset="0"/>
              <a:cs typeface="Times New Roman" panose="02020603050405020304" pitchFamily="18" charset="0"/>
            </a:endParaRPr>
          </a:p>
          <a:p>
            <a:r>
              <a:rPr lang="en-US" altLang="zh-CN" i="1" dirty="0" err="1">
                <a:latin typeface="Times New Roman" panose="02020603050405020304" pitchFamily="18" charset="0"/>
                <a:cs typeface="Times New Roman" panose="02020603050405020304" pitchFamily="18" charset="0"/>
              </a:rPr>
              <a:t>Sima</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Siami</a:t>
            </a:r>
            <a:r>
              <a:rPr lang="zh-CN" altLang="en-US"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Namini</a:t>
            </a:r>
            <a:r>
              <a:rPr lang="en-US" altLang="zh-CN" i="1" dirty="0">
                <a:latin typeface="Times New Roman" panose="02020603050405020304" pitchFamily="18" charset="0"/>
                <a:cs typeface="Times New Roman" panose="02020603050405020304" pitchFamily="18" charset="0"/>
              </a:rPr>
              <a:t>, Akbar </a:t>
            </a:r>
            <a:r>
              <a:rPr lang="en-US" altLang="zh-CN" i="1" dirty="0" err="1">
                <a:latin typeface="Times New Roman" panose="02020603050405020304" pitchFamily="18" charset="0"/>
                <a:cs typeface="Times New Roman" panose="02020603050405020304" pitchFamily="18" charset="0"/>
              </a:rPr>
              <a:t>Siami</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Namin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(2018)</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Forecasting Economics and Financial Time Series: ARIMA vs. LSTM.</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hlinkClick r:id="rId2"/>
              </a:rPr>
              <a:t>https://arxiv.org/abs/1803.06386</a:t>
            </a:r>
            <a:endParaRPr lang="en-US" altLang="zh-CN" i="1" dirty="0">
              <a:latin typeface="Times New Roman" panose="02020603050405020304" pitchFamily="18" charset="0"/>
              <a:cs typeface="Times New Roman" panose="02020603050405020304" pitchFamily="18" charset="0"/>
            </a:endParaRPr>
          </a:p>
          <a:p>
            <a:endParaRPr lang="en-US" altLang="zh-CN" i="1" dirty="0">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Bao W, Yue J, Rao Y (2017) A deep learning framework for financial time series using stacked autoencoders and long-short term memory. </a:t>
            </a:r>
            <a:r>
              <a:rPr lang="en-US" altLang="zh-CN" i="1" dirty="0" err="1">
                <a:latin typeface="Times New Roman" panose="02020603050405020304" pitchFamily="18" charset="0"/>
                <a:cs typeface="Times New Roman" panose="02020603050405020304" pitchFamily="18" charset="0"/>
              </a:rPr>
              <a:t>PLoS</a:t>
            </a:r>
            <a:r>
              <a:rPr lang="en-US" altLang="zh-CN" i="1" dirty="0">
                <a:latin typeface="Times New Roman" panose="02020603050405020304" pitchFamily="18" charset="0"/>
                <a:cs typeface="Times New Roman" panose="02020603050405020304" pitchFamily="18" charset="0"/>
              </a:rPr>
              <a:t> ONE 12(7): e0180944. </a:t>
            </a:r>
          </a:p>
          <a:p>
            <a:r>
              <a:rPr lang="en-US" altLang="zh-CN" i="1" dirty="0">
                <a:latin typeface="Times New Roman" panose="02020603050405020304" pitchFamily="18" charset="0"/>
                <a:cs typeface="Times New Roman" panose="02020603050405020304" pitchFamily="18" charset="0"/>
                <a:hlinkClick r:id="rId3"/>
              </a:rPr>
              <a:t>https://doi.org/10.1371/journal.pone.0180944</a:t>
            </a:r>
            <a:r>
              <a:rPr lang="en-US" altLang="zh-CN" i="1" dirty="0">
                <a:latin typeface="Times New Roman" panose="02020603050405020304" pitchFamily="18" charset="0"/>
                <a:cs typeface="Times New Roman" panose="02020603050405020304" pitchFamily="18" charset="0"/>
              </a:rPr>
              <a:t> </a:t>
            </a:r>
          </a:p>
          <a:p>
            <a:endParaRPr lang="en-US" altLang="zh-CN" i="1" dirty="0">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Aniruddha Dutta, Saket Kumar and </a:t>
            </a:r>
            <a:r>
              <a:rPr lang="en-US" altLang="zh-CN" i="1" dirty="0" err="1">
                <a:latin typeface="Times New Roman" panose="02020603050405020304" pitchFamily="18" charset="0"/>
                <a:cs typeface="Times New Roman" panose="02020603050405020304" pitchFamily="18" charset="0"/>
              </a:rPr>
              <a:t>Meheli</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Basu</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(2020)</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 Gated Recurrent Unit Approach to Bitcoin Price Prediction .</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Journal</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of</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risk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and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financial</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management.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hlinkClick r:id="rId4"/>
              </a:rPr>
              <a:t>https://arxiv.org/abs/1912.11166</a:t>
            </a:r>
            <a:endParaRPr lang="en-US" altLang="zh-C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23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p:txBody>
          <a:bodyPr>
            <a:noAutofit/>
          </a:bodyPr>
          <a:lstStyle/>
          <a:p>
            <a:r>
              <a:rPr lang="en-US" sz="3100" dirty="0">
                <a:latin typeface="Times New Roman" panose="02020603050405020304" pitchFamily="18" charset="0"/>
                <a:cs typeface="Times New Roman" panose="02020603050405020304" pitchFamily="18" charset="0"/>
              </a:rPr>
              <a:t>Setup</a:t>
            </a:r>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456493" y="1020939"/>
            <a:ext cx="8341277" cy="4989244"/>
          </a:xfrm>
        </p:spPr>
        <p:txBody>
          <a:bodyPr/>
          <a:lstStyle/>
          <a:p>
            <a:r>
              <a:rPr lang="en-CA" dirty="0"/>
              <a:t>The data used for the model was the daily adjusted closing price for the State Street S&amp;P 500 Index ETF (NYSE: SPY).</a:t>
            </a:r>
          </a:p>
          <a:p>
            <a:r>
              <a:rPr lang="en-CA" dirty="0"/>
              <a:t>We have about 4940 days of data spanning from January 2000 to August 2019.</a:t>
            </a:r>
          </a:p>
          <a:p>
            <a:r>
              <a:rPr lang="en-CA" dirty="0"/>
              <a:t>For simplicity, we reserved the final 1200 observations for the test set and used the first observations 3740 for the training.</a:t>
            </a:r>
          </a:p>
          <a:p>
            <a:r>
              <a:rPr lang="en-CA" dirty="0"/>
              <a:t>As in the paper, we found that the data was non-stationary and first differencing it yielded a stationary dataset; justifying the paper’s use of a single integration term in the ARIMA.</a:t>
            </a:r>
          </a:p>
          <a:p>
            <a:endParaRPr lang="en-CA" dirty="0"/>
          </a:p>
        </p:txBody>
      </p:sp>
      <p:pic>
        <p:nvPicPr>
          <p:cNvPr id="2" name="Picture 1">
            <a:extLst>
              <a:ext uri="{FF2B5EF4-FFF2-40B4-BE49-F238E27FC236}">
                <a16:creationId xmlns:a16="http://schemas.microsoft.com/office/drawing/2014/main" id="{E11D1996-831C-433C-8F75-9B95A41CCFED}"/>
              </a:ext>
            </a:extLst>
          </p:cNvPr>
          <p:cNvPicPr>
            <a:picLocks noChangeAspect="1"/>
          </p:cNvPicPr>
          <p:nvPr/>
        </p:nvPicPr>
        <p:blipFill>
          <a:blip r:embed="rId2"/>
          <a:stretch>
            <a:fillRect/>
          </a:stretch>
        </p:blipFill>
        <p:spPr>
          <a:xfrm>
            <a:off x="614424" y="4120145"/>
            <a:ext cx="8025414" cy="1806872"/>
          </a:xfrm>
          <a:prstGeom prst="rect">
            <a:avLst/>
          </a:prstGeom>
        </p:spPr>
      </p:pic>
    </p:spTree>
    <p:extLst>
      <p:ext uri="{BB962C8B-B14F-4D97-AF65-F5344CB8AC3E}">
        <p14:creationId xmlns:p14="http://schemas.microsoft.com/office/powerpoint/2010/main" val="318669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p:txBody>
          <a:bodyPr>
            <a:noAutofit/>
          </a:bodyPr>
          <a:lstStyle/>
          <a:p>
            <a:r>
              <a:rPr lang="en-US" sz="3100" dirty="0">
                <a:latin typeface="Times New Roman" panose="02020603050405020304" pitchFamily="18" charset="0"/>
                <a:cs typeface="Times New Roman" panose="02020603050405020304" pitchFamily="18" charset="0"/>
              </a:rPr>
              <a:t>Results</a:t>
            </a:r>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456493" y="1020939"/>
            <a:ext cx="8341277" cy="4989244"/>
          </a:xfrm>
        </p:spPr>
        <p:txBody>
          <a:bodyPr>
            <a:normAutofit lnSpcReduction="10000"/>
          </a:bodyPr>
          <a:lstStyle/>
          <a:p>
            <a:r>
              <a:rPr lang="en-CA" dirty="0"/>
              <a:t>After running the regressions and trainings, we discovered that the paper’s claims about reduction of RMSE were dubious at best. </a:t>
            </a:r>
          </a:p>
          <a:p>
            <a:r>
              <a:rPr lang="en-CA" dirty="0"/>
              <a:t>Our first point of concern was with the training itself. We observed that the number of training epochs had little effect on the training loss. </a:t>
            </a:r>
          </a:p>
          <a:p>
            <a:endParaRPr lang="en-CA" dirty="0"/>
          </a:p>
          <a:p>
            <a:endParaRPr lang="en-CA" dirty="0"/>
          </a:p>
          <a:p>
            <a:endParaRPr lang="en-CA" dirty="0"/>
          </a:p>
          <a:p>
            <a:endParaRPr lang="en-CA" dirty="0"/>
          </a:p>
          <a:p>
            <a:endParaRPr lang="en-CA" dirty="0"/>
          </a:p>
          <a:p>
            <a:endParaRPr lang="en-CA" dirty="0"/>
          </a:p>
          <a:p>
            <a:endParaRPr lang="en-CA" dirty="0"/>
          </a:p>
          <a:p>
            <a:r>
              <a:rPr lang="en-CA" dirty="0"/>
              <a:t>This concerning finding is actually in line with what the authors of paper found as well. The implication seems to be that the model isn’t really learning much from the data.</a:t>
            </a:r>
          </a:p>
        </p:txBody>
      </p:sp>
      <p:pic>
        <p:nvPicPr>
          <p:cNvPr id="2" name="Picture 1">
            <a:extLst>
              <a:ext uri="{FF2B5EF4-FFF2-40B4-BE49-F238E27FC236}">
                <a16:creationId xmlns:a16="http://schemas.microsoft.com/office/drawing/2014/main" id="{E8D6FBED-4BEA-47DE-B70D-3509FFE23087}"/>
              </a:ext>
            </a:extLst>
          </p:cNvPr>
          <p:cNvPicPr>
            <a:picLocks noChangeAspect="1"/>
          </p:cNvPicPr>
          <p:nvPr/>
        </p:nvPicPr>
        <p:blipFill>
          <a:blip r:embed="rId2"/>
          <a:stretch>
            <a:fillRect/>
          </a:stretch>
        </p:blipFill>
        <p:spPr>
          <a:xfrm>
            <a:off x="2533965" y="2339047"/>
            <a:ext cx="4076070" cy="2353028"/>
          </a:xfrm>
          <a:prstGeom prst="rect">
            <a:avLst/>
          </a:prstGeom>
        </p:spPr>
      </p:pic>
    </p:spTree>
    <p:extLst>
      <p:ext uri="{BB962C8B-B14F-4D97-AF65-F5344CB8AC3E}">
        <p14:creationId xmlns:p14="http://schemas.microsoft.com/office/powerpoint/2010/main" val="116779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p:txBody>
          <a:bodyPr>
            <a:noAutofit/>
          </a:bodyPr>
          <a:lstStyle/>
          <a:p>
            <a:r>
              <a:rPr lang="en-US" sz="3100" dirty="0">
                <a:latin typeface="Times New Roman" panose="02020603050405020304" pitchFamily="18" charset="0"/>
                <a:cs typeface="Times New Roman" panose="02020603050405020304" pitchFamily="18" charset="0"/>
              </a:rPr>
              <a:t>Results (contd.)</a:t>
            </a:r>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456493" y="1020939"/>
            <a:ext cx="8341277" cy="4989244"/>
          </a:xfrm>
        </p:spPr>
        <p:txBody>
          <a:bodyPr>
            <a:normAutofit/>
          </a:bodyPr>
          <a:lstStyle/>
          <a:p>
            <a:r>
              <a:rPr lang="en-CA" dirty="0"/>
              <a:t>Furthermore, we were completely unable to replicate the paper’s findings that LSTM reduced the RSME compared to ARIMA.</a:t>
            </a:r>
          </a:p>
          <a:p>
            <a:r>
              <a:rPr lang="en-CA" dirty="0"/>
              <a:t>In fact the RSMEs were very similar: 1.937 for ARIMA and 1.932 for LSTM. Although we did not construct formal confidence intervals around this, we believe it to be small a difference to be significant.</a:t>
            </a:r>
          </a:p>
          <a:p>
            <a:r>
              <a:rPr lang="en-CA" dirty="0"/>
              <a:t>Finally, to evaluate the effectiveness of either model as a trading algorithm, we constructed predicted returns from the level predictions.</a:t>
            </a:r>
          </a:p>
          <a:p>
            <a:r>
              <a:rPr lang="en-CA" dirty="0"/>
              <a:t>We discovered that there was almost no predictive power to the returns, and the best estimate almost always hovered near 0.</a:t>
            </a:r>
          </a:p>
        </p:txBody>
      </p:sp>
    </p:spTree>
    <p:extLst>
      <p:ext uri="{BB962C8B-B14F-4D97-AF65-F5344CB8AC3E}">
        <p14:creationId xmlns:p14="http://schemas.microsoft.com/office/powerpoint/2010/main" val="102707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p:txBody>
          <a:bodyPr>
            <a:noAutofit/>
          </a:bodyPr>
          <a:lstStyle/>
          <a:p>
            <a:r>
              <a:rPr lang="en-US" sz="3100" dirty="0">
                <a:latin typeface="Times New Roman" panose="02020603050405020304" pitchFamily="18" charset="0"/>
                <a:cs typeface="Times New Roman" panose="02020603050405020304" pitchFamily="18" charset="0"/>
              </a:rPr>
              <a:t>Results (contd.)</a:t>
            </a:r>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1045723" y="3380175"/>
            <a:ext cx="3064146" cy="392836"/>
          </a:xfrm>
        </p:spPr>
        <p:txBody>
          <a:bodyPr>
            <a:normAutofit lnSpcReduction="10000"/>
          </a:bodyPr>
          <a:lstStyle/>
          <a:p>
            <a:pPr marL="0" indent="0" algn="ctr">
              <a:buNone/>
            </a:pPr>
            <a:r>
              <a:rPr lang="en-CA" dirty="0"/>
              <a:t>LSTM Model</a:t>
            </a:r>
          </a:p>
        </p:txBody>
      </p:sp>
      <p:sp>
        <p:nvSpPr>
          <p:cNvPr id="6" name="Content Placeholder 7">
            <a:extLst>
              <a:ext uri="{FF2B5EF4-FFF2-40B4-BE49-F238E27FC236}">
                <a16:creationId xmlns:a16="http://schemas.microsoft.com/office/drawing/2014/main" id="{CB2515E4-0CBE-46FB-B7D8-C6CE968B682F}"/>
              </a:ext>
            </a:extLst>
          </p:cNvPr>
          <p:cNvSpPr txBox="1">
            <a:spLocks/>
          </p:cNvSpPr>
          <p:nvPr/>
        </p:nvSpPr>
        <p:spPr>
          <a:xfrm>
            <a:off x="1045723" y="3773011"/>
            <a:ext cx="7444954" cy="24944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bg1"/>
                </a:solidFill>
                <a:latin typeface="Lucida Grande"/>
                <a:ea typeface="+mn-ea"/>
                <a:cs typeface="Lucida Grande"/>
              </a:defRPr>
            </a:lvl1pPr>
            <a:lvl2pPr marL="742950" indent="-285750" algn="l" defTabSz="457200" rtl="0" eaLnBrk="1" latinLnBrk="0" hangingPunct="1">
              <a:spcBef>
                <a:spcPct val="20000"/>
              </a:spcBef>
              <a:buFont typeface="Arial"/>
              <a:buChar char="–"/>
              <a:defRPr sz="1800" kern="1200">
                <a:solidFill>
                  <a:schemeClr val="bg1"/>
                </a:solidFill>
                <a:latin typeface="Lucida Grande"/>
                <a:ea typeface="+mn-ea"/>
                <a:cs typeface="Lucida Grande"/>
              </a:defRPr>
            </a:lvl2pPr>
            <a:lvl3pPr marL="1143000" indent="-228600" algn="l" defTabSz="457200" rtl="0" eaLnBrk="1" latinLnBrk="0" hangingPunct="1">
              <a:spcBef>
                <a:spcPct val="20000"/>
              </a:spcBef>
              <a:buFont typeface="Arial"/>
              <a:buChar char="•"/>
              <a:defRPr sz="1600" kern="1200">
                <a:solidFill>
                  <a:schemeClr val="bg1"/>
                </a:solidFill>
                <a:latin typeface="Lucida Grande"/>
                <a:ea typeface="+mn-ea"/>
                <a:cs typeface="Lucida Grande"/>
              </a:defRPr>
            </a:lvl3pPr>
            <a:lvl4pPr marL="1600200" indent="-228600" algn="l" defTabSz="457200" rtl="0" eaLnBrk="1" latinLnBrk="0" hangingPunct="1">
              <a:spcBef>
                <a:spcPct val="20000"/>
              </a:spcBef>
              <a:buFont typeface="Arial"/>
              <a:buChar char="–"/>
              <a:defRPr sz="1400" kern="1200">
                <a:solidFill>
                  <a:schemeClr val="bg1"/>
                </a:solidFill>
                <a:latin typeface="Lucida Grande"/>
                <a:ea typeface="+mn-ea"/>
                <a:cs typeface="Lucida Grande"/>
              </a:defRPr>
            </a:lvl4pPr>
            <a:lvl5pPr marL="2057400" indent="-228600" algn="l" defTabSz="457200" rtl="0" eaLnBrk="1" latinLnBrk="0" hangingPunct="1">
              <a:spcBef>
                <a:spcPct val="20000"/>
              </a:spcBef>
              <a:buFont typeface="Arial"/>
              <a:buChar char="»"/>
              <a:defRPr sz="1200" kern="1200">
                <a:solidFill>
                  <a:schemeClr val="bg1"/>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To check if we could predict the sign of the return better than value, we used an accuracy metric (proportion of correctly predict signs).</a:t>
            </a:r>
          </a:p>
          <a:p>
            <a:r>
              <a:rPr lang="en-CA" dirty="0"/>
              <a:t>We found that both models performed not significantly better than random noise.</a:t>
            </a:r>
          </a:p>
          <a:p>
            <a:r>
              <a:rPr lang="en-CA" dirty="0"/>
              <a:t>The ARIMA had an accuracy of 50.01% while LSTM had an accuracy of 53%.</a:t>
            </a:r>
          </a:p>
        </p:txBody>
      </p:sp>
      <p:pic>
        <p:nvPicPr>
          <p:cNvPr id="3" name="Picture 2">
            <a:extLst>
              <a:ext uri="{FF2B5EF4-FFF2-40B4-BE49-F238E27FC236}">
                <a16:creationId xmlns:a16="http://schemas.microsoft.com/office/drawing/2014/main" id="{3C40CCE9-F75D-4B02-B0AB-3DDA81268765}"/>
              </a:ext>
            </a:extLst>
          </p:cNvPr>
          <p:cNvPicPr>
            <a:picLocks noChangeAspect="1"/>
          </p:cNvPicPr>
          <p:nvPr/>
        </p:nvPicPr>
        <p:blipFill>
          <a:blip r:embed="rId2"/>
          <a:stretch>
            <a:fillRect/>
          </a:stretch>
        </p:blipFill>
        <p:spPr>
          <a:xfrm>
            <a:off x="4890213" y="1009882"/>
            <a:ext cx="3552451" cy="2301490"/>
          </a:xfrm>
          <a:prstGeom prst="rect">
            <a:avLst/>
          </a:prstGeom>
        </p:spPr>
      </p:pic>
      <p:sp>
        <p:nvSpPr>
          <p:cNvPr id="9" name="Content Placeholder 7">
            <a:extLst>
              <a:ext uri="{FF2B5EF4-FFF2-40B4-BE49-F238E27FC236}">
                <a16:creationId xmlns:a16="http://schemas.microsoft.com/office/drawing/2014/main" id="{89AFD8BB-B8E9-4C9F-AB27-1E251042C7D3}"/>
              </a:ext>
            </a:extLst>
          </p:cNvPr>
          <p:cNvSpPr txBox="1">
            <a:spLocks/>
          </p:cNvSpPr>
          <p:nvPr/>
        </p:nvSpPr>
        <p:spPr>
          <a:xfrm>
            <a:off x="5134365" y="3380175"/>
            <a:ext cx="3064146" cy="3928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000" kern="1200">
                <a:solidFill>
                  <a:schemeClr val="bg1"/>
                </a:solidFill>
                <a:latin typeface="Lucida Grande"/>
                <a:ea typeface="+mn-ea"/>
                <a:cs typeface="Lucida Grande"/>
              </a:defRPr>
            </a:lvl1pPr>
            <a:lvl2pPr marL="742950" indent="-285750" algn="l" defTabSz="457200" rtl="0" eaLnBrk="1" latinLnBrk="0" hangingPunct="1">
              <a:spcBef>
                <a:spcPct val="20000"/>
              </a:spcBef>
              <a:buFont typeface="Arial"/>
              <a:buChar char="–"/>
              <a:defRPr sz="1800" kern="1200">
                <a:solidFill>
                  <a:schemeClr val="bg1"/>
                </a:solidFill>
                <a:latin typeface="Lucida Grande"/>
                <a:ea typeface="+mn-ea"/>
                <a:cs typeface="Lucida Grande"/>
              </a:defRPr>
            </a:lvl2pPr>
            <a:lvl3pPr marL="1143000" indent="-228600" algn="l" defTabSz="457200" rtl="0" eaLnBrk="1" latinLnBrk="0" hangingPunct="1">
              <a:spcBef>
                <a:spcPct val="20000"/>
              </a:spcBef>
              <a:buFont typeface="Arial"/>
              <a:buChar char="•"/>
              <a:defRPr sz="1600" kern="1200">
                <a:solidFill>
                  <a:schemeClr val="bg1"/>
                </a:solidFill>
                <a:latin typeface="Lucida Grande"/>
                <a:ea typeface="+mn-ea"/>
                <a:cs typeface="Lucida Grande"/>
              </a:defRPr>
            </a:lvl3pPr>
            <a:lvl4pPr marL="1600200" indent="-228600" algn="l" defTabSz="457200" rtl="0" eaLnBrk="1" latinLnBrk="0" hangingPunct="1">
              <a:spcBef>
                <a:spcPct val="20000"/>
              </a:spcBef>
              <a:buFont typeface="Arial"/>
              <a:buChar char="–"/>
              <a:defRPr sz="1400" kern="1200">
                <a:solidFill>
                  <a:schemeClr val="bg1"/>
                </a:solidFill>
                <a:latin typeface="Lucida Grande"/>
                <a:ea typeface="+mn-ea"/>
                <a:cs typeface="Lucida Grande"/>
              </a:defRPr>
            </a:lvl4pPr>
            <a:lvl5pPr marL="2057400" indent="-228600" algn="l" defTabSz="457200" rtl="0" eaLnBrk="1" latinLnBrk="0" hangingPunct="1">
              <a:spcBef>
                <a:spcPct val="20000"/>
              </a:spcBef>
              <a:buFont typeface="Arial"/>
              <a:buChar char="»"/>
              <a:defRPr sz="1200" kern="1200">
                <a:solidFill>
                  <a:schemeClr val="bg1"/>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CA" dirty="0"/>
              <a:t>ARIMA Model</a:t>
            </a:r>
          </a:p>
          <a:p>
            <a:pPr marL="0" indent="0" algn="ctr">
              <a:buFont typeface="Arial"/>
              <a:buNone/>
            </a:pPr>
            <a:endParaRPr lang="en-CA" dirty="0"/>
          </a:p>
        </p:txBody>
      </p:sp>
      <p:pic>
        <p:nvPicPr>
          <p:cNvPr id="4" name="Picture 3">
            <a:extLst>
              <a:ext uri="{FF2B5EF4-FFF2-40B4-BE49-F238E27FC236}">
                <a16:creationId xmlns:a16="http://schemas.microsoft.com/office/drawing/2014/main" id="{05F3132E-47ED-4CBE-B7B2-3C8ED4FE6BD8}"/>
              </a:ext>
            </a:extLst>
          </p:cNvPr>
          <p:cNvPicPr>
            <a:picLocks noChangeAspect="1"/>
          </p:cNvPicPr>
          <p:nvPr/>
        </p:nvPicPr>
        <p:blipFill>
          <a:blip r:embed="rId3"/>
          <a:stretch>
            <a:fillRect/>
          </a:stretch>
        </p:blipFill>
        <p:spPr>
          <a:xfrm>
            <a:off x="831210" y="1009882"/>
            <a:ext cx="3740790" cy="2301490"/>
          </a:xfrm>
          <a:prstGeom prst="rect">
            <a:avLst/>
          </a:prstGeom>
        </p:spPr>
      </p:pic>
    </p:spTree>
    <p:extLst>
      <p:ext uri="{BB962C8B-B14F-4D97-AF65-F5344CB8AC3E}">
        <p14:creationId xmlns:p14="http://schemas.microsoft.com/office/powerpoint/2010/main" val="17311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p:txBody>
          <a:bodyPr>
            <a:noAutofit/>
          </a:bodyPr>
          <a:lstStyle/>
          <a:p>
            <a:r>
              <a:rPr lang="en-US" sz="3100" dirty="0">
                <a:latin typeface="Times New Roman" panose="02020603050405020304" pitchFamily="18" charset="0"/>
                <a:cs typeface="Times New Roman" panose="02020603050405020304" pitchFamily="18" charset="0"/>
              </a:rPr>
              <a:t>Naïve Model</a:t>
            </a:r>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456493" y="1020939"/>
            <a:ext cx="8341277" cy="4989244"/>
          </a:xfrm>
        </p:spPr>
        <p:txBody>
          <a:bodyPr>
            <a:normAutofit/>
          </a:bodyPr>
          <a:lstStyle/>
          <a:p>
            <a:r>
              <a:rPr lang="en-CA" dirty="0"/>
              <a:t>Finally, we obtained an absolutely damning rebuttal of the paper’s results by running a so-called “Naïve Model”. </a:t>
            </a:r>
          </a:p>
          <a:p>
            <a:r>
              <a:rPr lang="en-CA" dirty="0"/>
              <a:t>This model simply predicts tomorrow’s value of the stock/index to be equal to today’s observed value (i.e. predicted one-day return is always 0%).</a:t>
            </a:r>
          </a:p>
          <a:p>
            <a:r>
              <a:rPr lang="en-CA" dirty="0"/>
              <a:t>We observed that this model’s RMSE was also in the same ballpark, about 1.934.</a:t>
            </a:r>
          </a:p>
          <a:p>
            <a:r>
              <a:rPr lang="en-CA" dirty="0"/>
              <a:t>This suggests that’s authors’ claim of being able to successfully reduce prediction error using RMSE is highly suspect.</a:t>
            </a:r>
          </a:p>
          <a:p>
            <a:endParaRPr lang="en-CA" dirty="0"/>
          </a:p>
        </p:txBody>
      </p:sp>
    </p:spTree>
    <p:extLst>
      <p:ext uri="{BB962C8B-B14F-4D97-AF65-F5344CB8AC3E}">
        <p14:creationId xmlns:p14="http://schemas.microsoft.com/office/powerpoint/2010/main" val="3648651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a:xfrm>
            <a:off x="457199" y="316782"/>
            <a:ext cx="5961355" cy="488017"/>
          </a:xfrm>
        </p:spPr>
        <p:txBody>
          <a:bodyPr>
            <a:noAutofit/>
          </a:bodyPr>
          <a:lstStyle/>
          <a:p>
            <a:r>
              <a:rPr lang="en-US" sz="3100" dirty="0">
                <a:latin typeface="Times New Roman" panose="02020603050405020304" pitchFamily="18" charset="0"/>
                <a:cs typeface="Times New Roman" panose="02020603050405020304" pitchFamily="18" charset="0"/>
              </a:rPr>
              <a:t>What might have gone wrong</a:t>
            </a:r>
          </a:p>
        </p:txBody>
      </p:sp>
      <p:sp>
        <p:nvSpPr>
          <p:cNvPr id="8" name="Content Placeholder 7">
            <a:extLst>
              <a:ext uri="{FF2B5EF4-FFF2-40B4-BE49-F238E27FC236}">
                <a16:creationId xmlns:a16="http://schemas.microsoft.com/office/drawing/2014/main" id="{3480A031-0802-44A5-ADD9-7D6D7C434798}"/>
              </a:ext>
            </a:extLst>
          </p:cNvPr>
          <p:cNvSpPr>
            <a:spLocks noGrp="1"/>
          </p:cNvSpPr>
          <p:nvPr>
            <p:ph idx="1"/>
          </p:nvPr>
        </p:nvSpPr>
        <p:spPr>
          <a:xfrm>
            <a:off x="456493" y="1020939"/>
            <a:ext cx="8341277" cy="4989244"/>
          </a:xfrm>
        </p:spPr>
        <p:txBody>
          <a:bodyPr>
            <a:normAutofit/>
          </a:bodyPr>
          <a:lstStyle/>
          <a:p>
            <a:r>
              <a:rPr lang="en-CA" dirty="0"/>
              <a:t>The authors are very coy about their dataset.</a:t>
            </a:r>
          </a:p>
          <a:p>
            <a:r>
              <a:rPr lang="en-CA" dirty="0"/>
              <a:t>They only used about 200-300 samples for most of their training jobs, without explaining too well when and how these samples were picked.</a:t>
            </a:r>
          </a:p>
          <a:p>
            <a:r>
              <a:rPr lang="en-CA" dirty="0"/>
              <a:t>Little attempt was made to incorporate additional features such as volume, spreads, volatility etc. </a:t>
            </a:r>
          </a:p>
          <a:p>
            <a:r>
              <a:rPr lang="en-CA" dirty="0"/>
              <a:t>It would indeed have been surprising if returns or levels could be significantly predicted (superior to the naïve approach) with just previous days’ values. </a:t>
            </a:r>
          </a:p>
          <a:p>
            <a:endParaRPr lang="en-CA" dirty="0"/>
          </a:p>
          <a:p>
            <a:endParaRPr lang="en-CA" dirty="0"/>
          </a:p>
        </p:txBody>
      </p:sp>
    </p:spTree>
    <p:extLst>
      <p:ext uri="{BB962C8B-B14F-4D97-AF65-F5344CB8AC3E}">
        <p14:creationId xmlns:p14="http://schemas.microsoft.com/office/powerpoint/2010/main" val="153886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F8311-2185-3347-9BAE-DDF67213090E}"/>
              </a:ext>
            </a:extLst>
          </p:cNvPr>
          <p:cNvSpPr>
            <a:spLocks noGrp="1"/>
          </p:cNvSpPr>
          <p:nvPr>
            <p:ph type="title"/>
          </p:nvPr>
        </p:nvSpPr>
        <p:spPr/>
        <p:txBody>
          <a:bodyPr/>
          <a:lstStyle/>
          <a:p>
            <a:r>
              <a:rPr kumimoji="1" lang="zh-CN" altLang="en-US" dirty="0"/>
              <a:t> </a:t>
            </a:r>
          </a:p>
        </p:txBody>
      </p:sp>
      <p:sp>
        <p:nvSpPr>
          <p:cNvPr id="3" name="内容占位符 2">
            <a:extLst>
              <a:ext uri="{FF2B5EF4-FFF2-40B4-BE49-F238E27FC236}">
                <a16:creationId xmlns:a16="http://schemas.microsoft.com/office/drawing/2014/main" id="{73F167C8-C10A-5745-AECC-80F3D07C96E0}"/>
              </a:ext>
            </a:extLst>
          </p:cNvPr>
          <p:cNvSpPr>
            <a:spLocks noGrp="1"/>
          </p:cNvSpPr>
          <p:nvPr>
            <p:ph idx="1"/>
          </p:nvPr>
        </p:nvSpPr>
        <p:spPr>
          <a:xfrm>
            <a:off x="457200" y="2165791"/>
            <a:ext cx="8229600" cy="2526418"/>
          </a:xfrm>
        </p:spPr>
        <p:txBody>
          <a:bodyPr/>
          <a:lstStyle/>
          <a:p>
            <a:r>
              <a:rPr kumimoji="1" lang="en-US" altLang="zh-CN" dirty="0"/>
              <a:t>A</a:t>
            </a:r>
            <a:r>
              <a:rPr kumimoji="1" lang="zh-CN" altLang="en-US" dirty="0"/>
              <a:t> </a:t>
            </a:r>
            <a:r>
              <a:rPr kumimoji="1" lang="en-US" altLang="zh-CN" dirty="0"/>
              <a:t>Little</a:t>
            </a:r>
            <a:r>
              <a:rPr kumimoji="1" lang="zh-CN" altLang="en-US" dirty="0"/>
              <a:t> </a:t>
            </a:r>
            <a:r>
              <a:rPr kumimoji="1" lang="en-US" altLang="zh-CN" dirty="0"/>
              <a:t>More</a:t>
            </a:r>
            <a:r>
              <a:rPr kumimoji="1" lang="zh-CN" altLang="en-US" dirty="0"/>
              <a:t> </a:t>
            </a:r>
            <a:r>
              <a:rPr kumimoji="1" lang="en-US" altLang="zh-CN" dirty="0"/>
              <a:t>Features:</a:t>
            </a:r>
            <a:r>
              <a:rPr kumimoji="1" lang="zh-CN" altLang="en-US" dirty="0"/>
              <a:t> </a:t>
            </a:r>
            <a:r>
              <a:rPr kumimoji="1" lang="en-US" altLang="zh-CN" dirty="0"/>
              <a:t>OHLCV</a:t>
            </a:r>
          </a:p>
          <a:p>
            <a:endParaRPr kumimoji="1" lang="en-US" altLang="zh-CN" dirty="0"/>
          </a:p>
          <a:p>
            <a:r>
              <a:rPr kumimoji="1" lang="en-US" altLang="zh-CN" dirty="0"/>
              <a:t>A</a:t>
            </a:r>
            <a:r>
              <a:rPr kumimoji="1" lang="zh-CN" altLang="en-US" dirty="0"/>
              <a:t> </a:t>
            </a:r>
            <a:r>
              <a:rPr kumimoji="1" lang="en-US" altLang="zh-CN" dirty="0"/>
              <a:t>Deeper</a:t>
            </a:r>
            <a:r>
              <a:rPr kumimoji="1" lang="zh-CN" altLang="en-US" dirty="0"/>
              <a:t> </a:t>
            </a:r>
            <a:r>
              <a:rPr kumimoji="1" lang="en-US" altLang="zh-CN" dirty="0"/>
              <a:t>Network</a:t>
            </a:r>
            <a:endParaRPr kumimoji="1" lang="zh-CN" altLang="en-US" dirty="0"/>
          </a:p>
        </p:txBody>
      </p:sp>
      <p:sp>
        <p:nvSpPr>
          <p:cNvPr id="4" name="内容占位符 3">
            <a:extLst>
              <a:ext uri="{FF2B5EF4-FFF2-40B4-BE49-F238E27FC236}">
                <a16:creationId xmlns:a16="http://schemas.microsoft.com/office/drawing/2014/main" id="{D54D20FC-5BE1-484B-8BDD-77BB4744ABA7}"/>
              </a:ext>
            </a:extLst>
          </p:cNvPr>
          <p:cNvSpPr>
            <a:spLocks noGrp="1"/>
          </p:cNvSpPr>
          <p:nvPr>
            <p:ph idx="13"/>
          </p:nvPr>
        </p:nvSpPr>
        <p:spPr/>
        <p:txBody>
          <a:bodyPr/>
          <a:lstStyle/>
          <a:p>
            <a:r>
              <a:rPr kumimoji="1" lang="en-US" altLang="zh-CN" dirty="0"/>
              <a:t>Some</a:t>
            </a:r>
            <a:r>
              <a:rPr kumimoji="1" lang="zh-CN" altLang="en-US" dirty="0"/>
              <a:t> </a:t>
            </a:r>
            <a:r>
              <a:rPr kumimoji="1" lang="en-US" altLang="zh-CN" dirty="0"/>
              <a:t>Improvements</a:t>
            </a:r>
            <a:endParaRPr kumimoji="1" lang="zh-CN" altLang="en-US" dirty="0"/>
          </a:p>
        </p:txBody>
      </p:sp>
      <p:sp>
        <p:nvSpPr>
          <p:cNvPr id="5" name="内容占位符 4">
            <a:extLst>
              <a:ext uri="{FF2B5EF4-FFF2-40B4-BE49-F238E27FC236}">
                <a16:creationId xmlns:a16="http://schemas.microsoft.com/office/drawing/2014/main" id="{7067A8B8-9D66-4A4A-9031-D7377ED55359}"/>
              </a:ext>
            </a:extLst>
          </p:cNvPr>
          <p:cNvSpPr>
            <a:spLocks noGrp="1"/>
          </p:cNvSpPr>
          <p:nvPr>
            <p:ph idx="14"/>
          </p:nvPr>
        </p:nvSpPr>
        <p:spPr>
          <a:xfrm>
            <a:off x="3797031" y="312434"/>
            <a:ext cx="2759633" cy="492365"/>
          </a:xfrm>
        </p:spPr>
        <p:txBody>
          <a:bodyPr>
            <a:normAutofit/>
          </a:bodyPr>
          <a:lstStyle/>
          <a:p>
            <a:r>
              <a:rPr kumimoji="1" lang="en-US" altLang="zh-CN" dirty="0"/>
              <a:t>LSTM</a:t>
            </a:r>
            <a:r>
              <a:rPr kumimoji="1" lang="zh-CN" altLang="en-US" dirty="0"/>
              <a:t> </a:t>
            </a:r>
            <a:r>
              <a:rPr kumimoji="1" lang="en-US" altLang="zh-CN" dirty="0"/>
              <a:t>forecast</a:t>
            </a:r>
            <a:r>
              <a:rPr kumimoji="1" lang="zh-CN" altLang="en-US" dirty="0"/>
              <a:t> </a:t>
            </a:r>
            <a:r>
              <a:rPr kumimoji="1" lang="en-US" altLang="zh-CN" dirty="0"/>
              <a:t>return</a:t>
            </a:r>
            <a:endParaRPr kumimoji="1" lang="zh-CN" altLang="en-US" dirty="0"/>
          </a:p>
        </p:txBody>
      </p:sp>
    </p:spTree>
    <p:extLst>
      <p:ext uri="{BB962C8B-B14F-4D97-AF65-F5344CB8AC3E}">
        <p14:creationId xmlns:p14="http://schemas.microsoft.com/office/powerpoint/2010/main" val="3698353371"/>
      </p:ext>
    </p:extLst>
  </p:cSld>
  <p:clrMapOvr>
    <a:masterClrMapping/>
  </p:clrMapOvr>
</p:sld>
</file>

<file path=ppt/theme/theme1.xml><?xml version="1.0" encoding="utf-8"?>
<a:theme xmlns:a="http://schemas.openxmlformats.org/drawingml/2006/main" name="1_Berkeley_heritage">
  <a:themeElements>
    <a:clrScheme name="Berkeley heritage">
      <a:dk1>
        <a:srgbClr val="FDB515"/>
      </a:dk1>
      <a:lt1>
        <a:sysClr val="window" lastClr="FFFFFF"/>
      </a:lt1>
      <a:dk2>
        <a:srgbClr val="003262"/>
      </a:dk2>
      <a:lt2>
        <a:srgbClr val="C2B9A7"/>
      </a:lt2>
      <a:accent1>
        <a:srgbClr val="FDB500"/>
      </a:accent1>
      <a:accent2>
        <a:srgbClr val="D8661F"/>
      </a:accent2>
      <a:accent3>
        <a:srgbClr val="B9D3B6"/>
      </a:accent3>
      <a:accent4>
        <a:srgbClr val="584F29"/>
      </a:accent4>
      <a:accent5>
        <a:srgbClr val="00B2A5"/>
      </a:accent5>
      <a:accent6>
        <a:srgbClr val="F79646"/>
      </a:accent6>
      <a:hlink>
        <a:srgbClr val="00B0DA"/>
      </a:hlink>
      <a:folHlink>
        <a:srgbClr val="EE1F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Berkeley_Brights_Tessellations.thmx</Template>
  <TotalTime>1024</TotalTime>
  <Words>1054</Words>
  <Application>Microsoft Office PowerPoint</Application>
  <PresentationFormat>On-screen Show (4:3)</PresentationFormat>
  <Paragraphs>131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Georgia</vt:lpstr>
      <vt:lpstr>Lucida Grande</vt:lpstr>
      <vt:lpstr>Times New Roman</vt:lpstr>
      <vt:lpstr>1_Berkeley_heritage</vt:lpstr>
      <vt:lpstr>Forecasting Economic And Financial Time Series: ARIMA vs. 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Thank you!</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Upamanyu Pathare</cp:lastModifiedBy>
  <cp:revision>93</cp:revision>
  <dcterms:created xsi:type="dcterms:W3CDTF">2013-01-04T23:59:15Z</dcterms:created>
  <dcterms:modified xsi:type="dcterms:W3CDTF">2020-08-27T16:58:25Z</dcterms:modified>
</cp:coreProperties>
</file>